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6" r:id="rId2"/>
    <p:sldId id="257" r:id="rId3"/>
    <p:sldId id="258" r:id="rId4"/>
    <p:sldId id="276" r:id="rId5"/>
    <p:sldId id="302" r:id="rId6"/>
    <p:sldId id="303" r:id="rId7"/>
    <p:sldId id="317" r:id="rId8"/>
    <p:sldId id="305" r:id="rId9"/>
    <p:sldId id="292" r:id="rId10"/>
    <p:sldId id="306" r:id="rId11"/>
    <p:sldId id="319" r:id="rId12"/>
    <p:sldId id="310" r:id="rId13"/>
    <p:sldId id="311" r:id="rId14"/>
    <p:sldId id="313" r:id="rId15"/>
    <p:sldId id="315" r:id="rId16"/>
    <p:sldId id="314" r:id="rId17"/>
    <p:sldId id="318" r:id="rId18"/>
    <p:sldId id="259" r:id="rId19"/>
    <p:sldId id="309" r:id="rId20"/>
    <p:sldId id="316" r:id="rId21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71" userDrawn="1">
          <p15:clr>
            <a:srgbClr val="A4A3A4"/>
          </p15:clr>
        </p15:guide>
        <p15:guide id="2" orient="horz" pos="4088" userDrawn="1">
          <p15:clr>
            <a:srgbClr val="A4A3A4"/>
          </p15:clr>
        </p15:guide>
        <p15:guide id="3" pos="688" userDrawn="1">
          <p15:clr>
            <a:srgbClr val="A4A3A4"/>
          </p15:clr>
        </p15:guide>
        <p15:guide id="4" pos="69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8789"/>
    <a:srgbClr val="898B8F"/>
    <a:srgbClr val="2A0D31"/>
    <a:srgbClr val="3FACC1"/>
    <a:srgbClr val="4BBDB6"/>
    <a:srgbClr val="FE5264"/>
    <a:srgbClr val="FFA85B"/>
    <a:srgbClr val="270827"/>
    <a:srgbClr val="4A2FC8"/>
    <a:srgbClr val="494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238" autoAdjust="0"/>
    <p:restoredTop sz="94660"/>
  </p:normalViewPr>
  <p:slideViewPr>
    <p:cSldViewPr snapToGrid="0">
      <p:cViewPr>
        <p:scale>
          <a:sx n="60" d="100"/>
          <a:sy n="60" d="100"/>
        </p:scale>
        <p:origin x="352" y="1264"/>
      </p:cViewPr>
      <p:guideLst>
        <p:guide orient="horz" pos="1071"/>
        <p:guide orient="horz" pos="4088"/>
        <p:guide pos="688"/>
        <p:guide pos="699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5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tags" Target="tags/tag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3.gif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5EE11-ED85-44B4-8B87-A945AB80CD0F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520E9-B1A1-4137-9147-91D00DE4E9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055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966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069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71692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341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669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85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611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339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156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03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221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520E9-B1A1-4137-9147-91D00DE4E94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08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944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36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39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976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26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95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668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947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806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63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47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3BCBB-24B0-4783-BB18-48833E9316A6}" type="datetimeFigureOut">
              <a:rPr lang="zh-CN" altLang="en-US" smtClean="0"/>
              <a:t>2017/6/13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DCFFE-4F2F-4A68-AF0D-E2EAADC1D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841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Relationship Id="rId3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椭圆 237"/>
          <p:cNvSpPr/>
          <p:nvPr/>
        </p:nvSpPr>
        <p:spPr>
          <a:xfrm>
            <a:off x="3960575" y="-4675891"/>
            <a:ext cx="4798165" cy="4798813"/>
          </a:xfrm>
          <a:prstGeom prst="ellipse">
            <a:avLst/>
          </a:prstGeom>
          <a:gradFill flip="none" rotWithShape="1">
            <a:gsLst>
              <a:gs pos="80000">
                <a:schemeClr val="bg1">
                  <a:alpha val="50000"/>
                </a:schemeClr>
              </a:gs>
              <a:gs pos="0">
                <a:schemeClr val="bg1">
                  <a:alpha val="0"/>
                </a:schemeClr>
              </a:gs>
              <a:gs pos="55000">
                <a:srgbClr val="FFFFFF">
                  <a:alpha val="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9" tIns="34295" rIns="68589" bIns="34295" anchor="ctr"/>
          <a:lstStyle/>
          <a:p>
            <a:pPr algn="ctr">
              <a:defRPr/>
            </a:pPr>
            <a:r>
              <a:rPr lang="en-US" altLang="zh-CN" dirty="0"/>
              <a:t>           </a:t>
            </a:r>
            <a:endParaRPr lang="zh-CN" altLang="en-US" dirty="0"/>
          </a:p>
        </p:txBody>
      </p:sp>
      <p:grpSp>
        <p:nvGrpSpPr>
          <p:cNvPr id="239" name="Group 2"/>
          <p:cNvGrpSpPr>
            <a:grpSpLocks/>
          </p:cNvGrpSpPr>
          <p:nvPr/>
        </p:nvGrpSpPr>
        <p:grpSpPr bwMode="auto">
          <a:xfrm>
            <a:off x="3309383" y="-3366286"/>
            <a:ext cx="6076815" cy="5963300"/>
            <a:chOff x="-4060" y="-879"/>
            <a:chExt cx="2208" cy="2208"/>
          </a:xfrm>
        </p:grpSpPr>
        <p:grpSp>
          <p:nvGrpSpPr>
            <p:cNvPr id="240" name="Group 3"/>
            <p:cNvGrpSpPr>
              <a:grpSpLocks/>
            </p:cNvGrpSpPr>
            <p:nvPr/>
          </p:nvGrpSpPr>
          <p:grpSpPr bwMode="auto">
            <a:xfrm>
              <a:off x="-4060" y="-879"/>
              <a:ext cx="2208" cy="2208"/>
              <a:chOff x="-3924" y="-788"/>
              <a:chExt cx="2208" cy="2208"/>
            </a:xfrm>
          </p:grpSpPr>
          <p:grpSp>
            <p:nvGrpSpPr>
              <p:cNvPr id="256" name="Group 4"/>
              <p:cNvGrpSpPr>
                <a:grpSpLocks noChangeAspect="1"/>
              </p:cNvGrpSpPr>
              <p:nvPr/>
            </p:nvGrpSpPr>
            <p:grpSpPr bwMode="auto">
              <a:xfrm>
                <a:off x="-3924" y="-788"/>
                <a:ext cx="2208" cy="2202"/>
                <a:chOff x="168" y="696"/>
                <a:chExt cx="1429" cy="1429"/>
              </a:xfrm>
            </p:grpSpPr>
            <p:grpSp>
              <p:nvGrpSpPr>
                <p:cNvPr id="264" name="Group 5"/>
                <p:cNvGrpSpPr>
                  <a:grpSpLocks noChangeAspect="1"/>
                </p:cNvGrpSpPr>
                <p:nvPr/>
              </p:nvGrpSpPr>
              <p:grpSpPr bwMode="auto">
                <a:xfrm>
                  <a:off x="854" y="696"/>
                  <a:ext cx="56" cy="1429"/>
                  <a:chOff x="845" y="696"/>
                  <a:chExt cx="56" cy="1429"/>
                </a:xfrm>
              </p:grpSpPr>
              <p:sp>
                <p:nvSpPr>
                  <p:cNvPr id="268" name="AutoShape 6"/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845" y="696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9" name="AutoShape 7"/>
                  <p:cNvSpPr>
                    <a:spLocks noChangeAspect="1" noChangeArrowheads="1"/>
                  </p:cNvSpPr>
                  <p:nvPr/>
                </p:nvSpPr>
                <p:spPr bwMode="auto">
                  <a:xfrm flipV="1">
                    <a:off x="845" y="1410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65" name="Group 8"/>
                <p:cNvGrpSpPr>
                  <a:grpSpLocks noChangeAspect="1"/>
                </p:cNvGrpSpPr>
                <p:nvPr/>
              </p:nvGrpSpPr>
              <p:grpSpPr bwMode="auto">
                <a:xfrm rot="5400000">
                  <a:off x="855" y="696"/>
                  <a:ext cx="56" cy="1429"/>
                  <a:chOff x="845" y="696"/>
                  <a:chExt cx="56" cy="1429"/>
                </a:xfrm>
              </p:grpSpPr>
              <p:sp>
                <p:nvSpPr>
                  <p:cNvPr id="266" name="AutoShape 9"/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845" y="696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7" name="AutoShape 10"/>
                  <p:cNvSpPr>
                    <a:spLocks noChangeAspect="1" noChangeArrowheads="1"/>
                  </p:cNvSpPr>
                  <p:nvPr/>
                </p:nvSpPr>
                <p:spPr bwMode="auto">
                  <a:xfrm flipV="1">
                    <a:off x="845" y="1410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57" name="Group 11"/>
              <p:cNvGrpSpPr>
                <a:grpSpLocks noChangeAspect="1"/>
              </p:cNvGrpSpPr>
              <p:nvPr/>
            </p:nvGrpSpPr>
            <p:grpSpPr bwMode="auto">
              <a:xfrm rot="2700000">
                <a:off x="-3927" y="-785"/>
                <a:ext cx="2208" cy="2202"/>
                <a:chOff x="168" y="696"/>
                <a:chExt cx="1429" cy="1429"/>
              </a:xfrm>
            </p:grpSpPr>
            <p:grpSp>
              <p:nvGrpSpPr>
                <p:cNvPr id="258" name="Group 12"/>
                <p:cNvGrpSpPr>
                  <a:grpSpLocks noChangeAspect="1"/>
                </p:cNvGrpSpPr>
                <p:nvPr/>
              </p:nvGrpSpPr>
              <p:grpSpPr bwMode="auto">
                <a:xfrm>
                  <a:off x="854" y="696"/>
                  <a:ext cx="56" cy="1429"/>
                  <a:chOff x="845" y="696"/>
                  <a:chExt cx="56" cy="1429"/>
                </a:xfrm>
              </p:grpSpPr>
              <p:sp>
                <p:nvSpPr>
                  <p:cNvPr id="262" name="AutoShape 13"/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845" y="696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3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flipV="1">
                    <a:off x="845" y="1410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59" name="Group 15"/>
                <p:cNvGrpSpPr>
                  <a:grpSpLocks noChangeAspect="1"/>
                </p:cNvGrpSpPr>
                <p:nvPr/>
              </p:nvGrpSpPr>
              <p:grpSpPr bwMode="auto">
                <a:xfrm rot="5400000">
                  <a:off x="855" y="696"/>
                  <a:ext cx="56" cy="1429"/>
                  <a:chOff x="845" y="696"/>
                  <a:chExt cx="56" cy="1429"/>
                </a:xfrm>
              </p:grpSpPr>
              <p:sp>
                <p:nvSpPr>
                  <p:cNvPr id="260" name="AutoShape 16"/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845" y="696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1" name="AutoShape 17"/>
                  <p:cNvSpPr>
                    <a:spLocks noChangeAspect="1" noChangeArrowheads="1"/>
                  </p:cNvSpPr>
                  <p:nvPr/>
                </p:nvSpPr>
                <p:spPr bwMode="auto">
                  <a:xfrm flipV="1">
                    <a:off x="845" y="1410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241" name="Group 18"/>
            <p:cNvGrpSpPr>
              <a:grpSpLocks/>
            </p:cNvGrpSpPr>
            <p:nvPr/>
          </p:nvGrpSpPr>
          <p:grpSpPr bwMode="auto">
            <a:xfrm rot="1320000">
              <a:off x="-3742" y="-520"/>
              <a:ext cx="1546" cy="1546"/>
              <a:chOff x="-3924" y="-788"/>
              <a:chExt cx="2208" cy="2208"/>
            </a:xfrm>
          </p:grpSpPr>
          <p:grpSp>
            <p:nvGrpSpPr>
              <p:cNvPr id="242" name="Group 19"/>
              <p:cNvGrpSpPr>
                <a:grpSpLocks noChangeAspect="1"/>
              </p:cNvGrpSpPr>
              <p:nvPr/>
            </p:nvGrpSpPr>
            <p:grpSpPr bwMode="auto">
              <a:xfrm>
                <a:off x="-3924" y="-788"/>
                <a:ext cx="2208" cy="2202"/>
                <a:chOff x="168" y="696"/>
                <a:chExt cx="1429" cy="1429"/>
              </a:xfrm>
            </p:grpSpPr>
            <p:grpSp>
              <p:nvGrpSpPr>
                <p:cNvPr id="250" name="Group 20"/>
                <p:cNvGrpSpPr>
                  <a:grpSpLocks noChangeAspect="1"/>
                </p:cNvGrpSpPr>
                <p:nvPr/>
              </p:nvGrpSpPr>
              <p:grpSpPr bwMode="auto">
                <a:xfrm>
                  <a:off x="854" y="696"/>
                  <a:ext cx="56" cy="1429"/>
                  <a:chOff x="845" y="696"/>
                  <a:chExt cx="56" cy="1429"/>
                </a:xfrm>
              </p:grpSpPr>
              <p:sp>
                <p:nvSpPr>
                  <p:cNvPr id="254" name="AutoShape 21"/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845" y="696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5" name="AutoShape 22"/>
                  <p:cNvSpPr>
                    <a:spLocks noChangeAspect="1" noChangeArrowheads="1"/>
                  </p:cNvSpPr>
                  <p:nvPr/>
                </p:nvSpPr>
                <p:spPr bwMode="auto">
                  <a:xfrm flipV="1">
                    <a:off x="845" y="1410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51" name="Group 23"/>
                <p:cNvGrpSpPr>
                  <a:grpSpLocks noChangeAspect="1"/>
                </p:cNvGrpSpPr>
                <p:nvPr/>
              </p:nvGrpSpPr>
              <p:grpSpPr bwMode="auto">
                <a:xfrm rot="5400000">
                  <a:off x="855" y="696"/>
                  <a:ext cx="56" cy="1429"/>
                  <a:chOff x="845" y="696"/>
                  <a:chExt cx="56" cy="1429"/>
                </a:xfrm>
              </p:grpSpPr>
              <p:sp>
                <p:nvSpPr>
                  <p:cNvPr id="252" name="AutoShape 24"/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845" y="696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3" name="AutoShape 25"/>
                  <p:cNvSpPr>
                    <a:spLocks noChangeAspect="1" noChangeArrowheads="1"/>
                  </p:cNvSpPr>
                  <p:nvPr/>
                </p:nvSpPr>
                <p:spPr bwMode="auto">
                  <a:xfrm flipV="1">
                    <a:off x="845" y="1410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43" name="Group 26"/>
              <p:cNvGrpSpPr>
                <a:grpSpLocks noChangeAspect="1"/>
              </p:cNvGrpSpPr>
              <p:nvPr/>
            </p:nvGrpSpPr>
            <p:grpSpPr bwMode="auto">
              <a:xfrm rot="2700000">
                <a:off x="-3927" y="-785"/>
                <a:ext cx="2208" cy="2202"/>
                <a:chOff x="168" y="696"/>
                <a:chExt cx="1429" cy="1429"/>
              </a:xfrm>
            </p:grpSpPr>
            <p:grpSp>
              <p:nvGrpSpPr>
                <p:cNvPr id="244" name="Group 27"/>
                <p:cNvGrpSpPr>
                  <a:grpSpLocks noChangeAspect="1"/>
                </p:cNvGrpSpPr>
                <p:nvPr/>
              </p:nvGrpSpPr>
              <p:grpSpPr bwMode="auto">
                <a:xfrm>
                  <a:off x="854" y="696"/>
                  <a:ext cx="56" cy="1429"/>
                  <a:chOff x="845" y="696"/>
                  <a:chExt cx="56" cy="1429"/>
                </a:xfrm>
              </p:grpSpPr>
              <p:sp>
                <p:nvSpPr>
                  <p:cNvPr id="248" name="AutoShape 28"/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845" y="696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9" name="AutoShape 29"/>
                  <p:cNvSpPr>
                    <a:spLocks noChangeAspect="1" noChangeArrowheads="1"/>
                  </p:cNvSpPr>
                  <p:nvPr/>
                </p:nvSpPr>
                <p:spPr bwMode="auto">
                  <a:xfrm flipV="1">
                    <a:off x="845" y="1410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45" name="Group 30"/>
                <p:cNvGrpSpPr>
                  <a:grpSpLocks noChangeAspect="1"/>
                </p:cNvGrpSpPr>
                <p:nvPr/>
              </p:nvGrpSpPr>
              <p:grpSpPr bwMode="auto">
                <a:xfrm rot="5400000">
                  <a:off x="855" y="696"/>
                  <a:ext cx="56" cy="1429"/>
                  <a:chOff x="845" y="696"/>
                  <a:chExt cx="56" cy="1429"/>
                </a:xfrm>
              </p:grpSpPr>
              <p:sp>
                <p:nvSpPr>
                  <p:cNvPr id="246" name="AutoShape 31"/>
                  <p:cNvSpPr>
                    <a:spLocks noChangeAspect="1" noChangeArrowheads="1"/>
                  </p:cNvSpPr>
                  <p:nvPr/>
                </p:nvSpPr>
                <p:spPr bwMode="auto">
                  <a:xfrm>
                    <a:off x="845" y="696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7" name="AutoShape 32"/>
                  <p:cNvSpPr>
                    <a:spLocks noChangeAspect="1" noChangeArrowheads="1"/>
                  </p:cNvSpPr>
                  <p:nvPr/>
                </p:nvSpPr>
                <p:spPr bwMode="auto">
                  <a:xfrm flipV="1">
                    <a:off x="845" y="1410"/>
                    <a:ext cx="56" cy="715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bg1">
                      <a:alpha val="23000"/>
                    </a:scheme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bg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  <p:sp>
        <p:nvSpPr>
          <p:cNvPr id="270" name="文本框 17"/>
          <p:cNvSpPr txBox="1"/>
          <p:nvPr/>
        </p:nvSpPr>
        <p:spPr>
          <a:xfrm>
            <a:off x="932133" y="1364131"/>
            <a:ext cx="103110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 smtClean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方正大黑简体" panose="02010601030101010101" pitchFamily="2" charset="-122"/>
                <a:ea typeface="方正大黑简体" panose="02010601030101010101" pitchFamily="2" charset="-122"/>
              </a:rPr>
              <a:t>基于</a:t>
            </a:r>
            <a:r>
              <a:rPr lang="en-US" altLang="zh-CN" sz="5400" dirty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方正大黑简体" panose="02010601030101010101" pitchFamily="2" charset="-122"/>
                <a:ea typeface="方正大黑简体" panose="02010601030101010101" pitchFamily="2" charset="-122"/>
              </a:rPr>
              <a:t>H</a:t>
            </a:r>
            <a:r>
              <a:rPr lang="en-US" altLang="zh-CN" sz="5400" dirty="0" smtClean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方正大黑简体" panose="02010601030101010101" pitchFamily="2" charset="-122"/>
                <a:ea typeface="方正大黑简体" panose="02010601030101010101" pitchFamily="2" charset="-122"/>
              </a:rPr>
              <a:t>5</a:t>
            </a:r>
            <a:r>
              <a:rPr lang="zh-CN" altLang="en-US" sz="5400" dirty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方正大黑简体" panose="02010601030101010101" pitchFamily="2" charset="-122"/>
                <a:ea typeface="方正大黑简体" panose="02010601030101010101" pitchFamily="2" charset="-122"/>
              </a:rPr>
              <a:t>及</a:t>
            </a:r>
            <a:r>
              <a:rPr lang="en-US" altLang="zh-CN" sz="5400" dirty="0" err="1" smtClean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方正大黑简体" panose="02010601030101010101" pitchFamily="2" charset="-122"/>
                <a:ea typeface="方正大黑简体" panose="02010601030101010101" pitchFamily="2" charset="-122"/>
              </a:rPr>
              <a:t>WebGL</a:t>
            </a:r>
            <a:r>
              <a:rPr lang="zh-CN" altLang="en-US" sz="5400" dirty="0" smtClean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方正大黑简体" panose="02010601030101010101" pitchFamily="2" charset="-122"/>
                <a:ea typeface="方正大黑简体" panose="02010601030101010101" pitchFamily="2" charset="-122"/>
              </a:rPr>
              <a:t>的粒子系统的</a:t>
            </a:r>
            <a:endParaRPr lang="en-US" altLang="zh-CN" sz="5400" dirty="0" smtClean="0">
              <a:solidFill>
                <a:schemeClr val="bg1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  <a:p>
            <a:pPr algn="ctr"/>
            <a:r>
              <a:rPr lang="zh-CN" altLang="en-US" sz="5400" dirty="0" smtClean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方正大黑简体" panose="02010601030101010101" pitchFamily="2" charset="-122"/>
                <a:ea typeface="方正大黑简体" panose="02010601030101010101" pitchFamily="2" charset="-122"/>
              </a:rPr>
              <a:t>研究</a:t>
            </a:r>
            <a:r>
              <a:rPr lang="zh-CN" altLang="en-US" sz="5400" dirty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方正大黑简体" panose="02010601030101010101" pitchFamily="2" charset="-122"/>
                <a:ea typeface="方正大黑简体" panose="02010601030101010101" pitchFamily="2" charset="-122"/>
              </a:rPr>
              <a:t>与</a:t>
            </a:r>
            <a:r>
              <a:rPr lang="zh-CN" altLang="en-US" sz="5400" dirty="0" smtClean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方正大黑简体" panose="02010601030101010101" pitchFamily="2" charset="-122"/>
                <a:ea typeface="方正大黑简体" panose="02010601030101010101" pitchFamily="2" charset="-122"/>
              </a:rPr>
              <a:t>实现</a:t>
            </a:r>
            <a:endParaRPr lang="zh-CN" altLang="en-US" sz="5400" dirty="0">
              <a:solidFill>
                <a:schemeClr val="bg1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8396105" y="4573814"/>
            <a:ext cx="290977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指导教师： 雷娜</a:t>
            </a:r>
            <a:endParaRPr lang="zh-CN" altLang="en-US" sz="2800" dirty="0">
              <a:solidFill>
                <a:schemeClr val="bg1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8396105" y="6036786"/>
            <a:ext cx="3646006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学号：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201392141</a:t>
            </a:r>
          </a:p>
        </p:txBody>
      </p:sp>
      <p:sp>
        <p:nvSpPr>
          <p:cNvPr id="346" name="TextBox 271"/>
          <p:cNvSpPr txBox="1"/>
          <p:nvPr/>
        </p:nvSpPr>
        <p:spPr>
          <a:xfrm>
            <a:off x="8396105" y="5305300"/>
            <a:ext cx="3510551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答辩学生： 范廷雷</a:t>
            </a:r>
            <a:endParaRPr lang="zh-CN" altLang="en-US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034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>
        <p14:flythrough dir="ou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7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7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6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repeatCount="4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5" dur="2300" fill="hold"/>
                                        <p:tgtEl>
                                          <p:spTgt spid="238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xit" presetSubtype="0" repeatCount="243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3785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784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4" dur="93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93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8" presetClass="emph" presetSubtype="0" repeatCount="4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5400000">
                                      <p:cBhvr>
                                        <p:cTn id="37" dur="2325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39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38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0" animBg="1"/>
      <p:bldP spid="238" grpId="1" animBg="1"/>
      <p:bldP spid="270" grpId="0" uiExpand="1" build="p" bldLvl="2"/>
      <p:bldP spid="271" grpId="0"/>
      <p:bldP spid="272" grpId="0"/>
      <p:bldP spid="34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接连接符 27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2.3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ThreeJs</a:t>
            </a:r>
            <a:endParaRPr lang="zh-CN" altLang="en-US" sz="2400" dirty="0"/>
          </a:p>
        </p:txBody>
      </p:sp>
      <p:grpSp>
        <p:nvGrpSpPr>
          <p:cNvPr id="30" name="组合 29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31" name="任意多边形 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3" name="组合 32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34" name="圆角矩形 33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圆角矩形 34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圆角矩形 35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圆角矩形 37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圆角矩形 38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圆角矩形 39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圆角矩形 40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圆角矩形 41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圆角矩形 42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圆角矩形 43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圆角矩形 44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圆角矩形 45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圆角矩形 46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圆角矩形 47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圆角矩形 48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圆角矩形 49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圆角矩形 50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圆角矩形 51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圆角矩形 52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圆角矩形 53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圆角矩形 55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圆角矩形 56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8" name="TextBox 15"/>
          <p:cNvSpPr txBox="1"/>
          <p:nvPr/>
        </p:nvSpPr>
        <p:spPr>
          <a:xfrm>
            <a:off x="1044758" y="1802655"/>
            <a:ext cx="10125914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  </a:t>
            </a:r>
            <a:r>
              <a:rPr lang="en-US" altLang="zh-CN" sz="2800" dirty="0" err="1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ThreeJs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为</a:t>
            </a:r>
            <a:r>
              <a:rPr lang="en-US" altLang="zh-CN" sz="2800" dirty="0" err="1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WebGL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所封装的一个</a:t>
            </a:r>
            <a:r>
              <a:rPr lang="en-US" altLang="zh-CN" sz="2800" dirty="0" err="1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Javascript</a:t>
            </a:r>
            <a:r>
              <a:rPr lang="zh-CN" altLang="en-US" sz="28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图形库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，为方便快速开发，它定义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了如下几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个相关</a:t>
            </a:r>
            <a:r>
              <a:rPr lang="zh-CN" altLang="en-US" sz="28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概念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，使得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即使没有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图形学基础的开发者依然可以借助它来开发图形项目。</a:t>
            </a:r>
            <a:endParaRPr lang="zh-CN" altLang="en-US" sz="28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44758" y="5586194"/>
            <a:ext cx="10125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照相机：定义</a:t>
            </a:r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了三维空间到二维屏幕的投影方式，用“</a:t>
            </a:r>
            <a:r>
              <a:rPr lang="zh-CN" altLang="en-US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照相机</a:t>
            </a:r>
            <a:r>
              <a:rPr lang="zh-CN" altLang="en-US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”的类</a:t>
            </a:r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比，</a:t>
            </a:r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可以直观地</a:t>
            </a:r>
            <a:r>
              <a:rPr lang="zh-CN" altLang="en-US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理解这投影</a:t>
            </a:r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方式</a:t>
            </a:r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。</a:t>
            </a:r>
          </a:p>
        </p:txBody>
      </p:sp>
      <p:sp>
        <p:nvSpPr>
          <p:cNvPr id="59" name="矩形 58"/>
          <p:cNvSpPr/>
          <p:nvPr/>
        </p:nvSpPr>
        <p:spPr>
          <a:xfrm>
            <a:off x="1044758" y="4659963"/>
            <a:ext cx="10125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灯光</a:t>
            </a:r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：</a:t>
            </a:r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包括环境</a:t>
            </a:r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光</a:t>
            </a:r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、平行光</a:t>
            </a:r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、点光源、</a:t>
            </a:r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聚光灯等在内，构成了</a:t>
            </a:r>
            <a:r>
              <a:rPr lang="en-US" altLang="zh-CN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3D</a:t>
            </a:r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世界中的照明与投影。</a:t>
            </a:r>
            <a:endParaRPr lang="zh-CN" altLang="en-US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044758" y="3733733"/>
            <a:ext cx="10125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渲染器</a:t>
            </a:r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：</a:t>
            </a:r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成</a:t>
            </a:r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将</a:t>
            </a:r>
            <a:r>
              <a:rPr lang="en-US" altLang="zh-CN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3D</a:t>
            </a:r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物体绘制到屏幕上的</a:t>
            </a:r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任务。</a:t>
            </a:r>
            <a:endParaRPr lang="zh-CN" altLang="en-US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044758" y="4196848"/>
            <a:ext cx="10125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场景：场景是渲染的基本单位，它相当于一个容器，容纳所有世界中的物体。</a:t>
            </a:r>
          </a:p>
        </p:txBody>
      </p:sp>
      <p:sp>
        <p:nvSpPr>
          <p:cNvPr id="62" name="矩形 61"/>
          <p:cNvSpPr/>
          <p:nvPr/>
        </p:nvSpPr>
        <p:spPr>
          <a:xfrm>
            <a:off x="1044758" y="5123078"/>
            <a:ext cx="10125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着色器：包括顶点着色器及片元着色器，通过着色器对</a:t>
            </a:r>
            <a:r>
              <a:rPr lang="en-US" altLang="zh-CN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GPU</a:t>
            </a:r>
            <a:r>
              <a:rPr lang="zh-CN" altLang="en-US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进行编程，可实现高级的渲染效果。</a:t>
            </a:r>
            <a:endParaRPr lang="zh-CN" altLang="en-US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884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" tmFilter="0,0; .5, 1; 1, 1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9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" tmFilter="0,0; .5, 1; 1, 1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2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" tmFilter="0,0; .5, 1; 1, 1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70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" tmFilter="0,0; .5, 1; 1, 1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220"/>
                            </p:stCondLst>
                            <p:childTnLst>
                              <p:par>
                                <p:cTn id="4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2" grpId="0"/>
      <p:bldP spid="59" grpId="0"/>
      <p:bldP spid="60" grpId="0"/>
      <p:bldP spid="61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矩形 413"/>
          <p:cNvSpPr/>
          <p:nvPr/>
        </p:nvSpPr>
        <p:spPr>
          <a:xfrm>
            <a:off x="-72716" y="3415513"/>
            <a:ext cx="12328323" cy="57738"/>
          </a:xfrm>
          <a:prstGeom prst="rect">
            <a:avLst/>
          </a:prstGeom>
          <a:solidFill>
            <a:srgbClr val="FFFFFF">
              <a:alpha val="4117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矩形 414"/>
          <p:cNvSpPr/>
          <p:nvPr/>
        </p:nvSpPr>
        <p:spPr>
          <a:xfrm>
            <a:off x="8040" y="3400312"/>
            <a:ext cx="12252123" cy="57381"/>
          </a:xfrm>
          <a:prstGeom prst="rect">
            <a:avLst/>
          </a:prstGeom>
          <a:solidFill>
            <a:srgbClr val="FFFFFF">
              <a:alpha val="4117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菱形 415"/>
          <p:cNvSpPr/>
          <p:nvPr/>
        </p:nvSpPr>
        <p:spPr>
          <a:xfrm>
            <a:off x="3751309" y="3051264"/>
            <a:ext cx="4575379" cy="845412"/>
          </a:xfrm>
          <a:prstGeom prst="diamond">
            <a:avLst/>
          </a:prstGeom>
          <a:solidFill>
            <a:srgbClr val="FFFFFF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34" name="任意多边形 433"/>
          <p:cNvSpPr/>
          <p:nvPr userDrawn="1"/>
        </p:nvSpPr>
        <p:spPr>
          <a:xfrm>
            <a:off x="11844789" y="2950959"/>
            <a:ext cx="482113" cy="140616"/>
          </a:xfrm>
          <a:custGeom>
            <a:avLst/>
            <a:gdLst>
              <a:gd name="connsiteX0" fmla="*/ 0 w 609600"/>
              <a:gd name="connsiteY0" fmla="*/ 0 h 177800"/>
              <a:gd name="connsiteX1" fmla="*/ 609600 w 609600"/>
              <a:gd name="connsiteY1" fmla="*/ 0 h 177800"/>
              <a:gd name="connsiteX2" fmla="*/ 609600 w 609600"/>
              <a:gd name="connsiteY2" fmla="*/ 139246 h 177800"/>
              <a:gd name="connsiteX3" fmla="*/ 497568 w 609600"/>
              <a:gd name="connsiteY3" fmla="*/ 139246 h 177800"/>
              <a:gd name="connsiteX4" fmla="*/ 497568 w 609600"/>
              <a:gd name="connsiteY4" fmla="*/ 177800 h 177800"/>
              <a:gd name="connsiteX5" fmla="*/ 0 w 609600"/>
              <a:gd name="connsiteY5" fmla="*/ 17780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177800">
                <a:moveTo>
                  <a:pt x="0" y="0"/>
                </a:moveTo>
                <a:lnTo>
                  <a:pt x="609600" y="0"/>
                </a:lnTo>
                <a:lnTo>
                  <a:pt x="609600" y="139246"/>
                </a:lnTo>
                <a:lnTo>
                  <a:pt x="497568" y="139246"/>
                </a:lnTo>
                <a:lnTo>
                  <a:pt x="497568" y="177800"/>
                </a:lnTo>
                <a:lnTo>
                  <a:pt x="0" y="177800"/>
                </a:lnTo>
                <a:close/>
              </a:path>
            </a:pathLst>
          </a:custGeom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7017025" y="2970707"/>
            <a:ext cx="4943563" cy="947351"/>
            <a:chOff x="7743390" y="4942798"/>
            <a:chExt cx="4943562" cy="947351"/>
          </a:xfrm>
        </p:grpSpPr>
        <p:grpSp>
          <p:nvGrpSpPr>
            <p:cNvPr id="58" name="组合 57"/>
            <p:cNvGrpSpPr/>
            <p:nvPr/>
          </p:nvGrpSpPr>
          <p:grpSpPr>
            <a:xfrm>
              <a:off x="7743390" y="4942798"/>
              <a:ext cx="4943562" cy="947351"/>
              <a:chOff x="7347008" y="2985732"/>
              <a:chExt cx="4943562" cy="947351"/>
            </a:xfrm>
          </p:grpSpPr>
          <p:sp>
            <p:nvSpPr>
              <p:cNvPr id="59" name="矩形 58"/>
              <p:cNvSpPr/>
              <p:nvPr userDrawn="1"/>
            </p:nvSpPr>
            <p:spPr>
              <a:xfrm>
                <a:off x="7347008" y="2985732"/>
                <a:ext cx="4943562" cy="76200"/>
              </a:xfrm>
              <a:prstGeom prst="rect">
                <a:avLst/>
              </a:prstGeom>
              <a:solidFill>
                <a:srgbClr val="FFFFFF">
                  <a:alpha val="56863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矩形 59"/>
              <p:cNvSpPr/>
              <p:nvPr userDrawn="1"/>
            </p:nvSpPr>
            <p:spPr>
              <a:xfrm>
                <a:off x="7347008" y="3856883"/>
                <a:ext cx="4943562" cy="76200"/>
              </a:xfrm>
              <a:prstGeom prst="rect">
                <a:avLst/>
              </a:prstGeom>
              <a:solidFill>
                <a:srgbClr val="FFFFFF">
                  <a:alpha val="56863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61" name="直接连接符 60"/>
              <p:cNvCxnSpPr/>
              <p:nvPr userDrawn="1"/>
            </p:nvCxnSpPr>
            <p:spPr>
              <a:xfrm>
                <a:off x="7347008" y="3117722"/>
                <a:ext cx="4943562" cy="0"/>
              </a:xfrm>
              <a:prstGeom prst="line">
                <a:avLst/>
              </a:prstGeom>
              <a:ln w="38100">
                <a:solidFill>
                  <a:srgbClr val="A199A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 userDrawn="1"/>
            </p:nvCxnSpPr>
            <p:spPr>
              <a:xfrm>
                <a:off x="7347008" y="3791165"/>
                <a:ext cx="4943562" cy="0"/>
              </a:xfrm>
              <a:prstGeom prst="line">
                <a:avLst/>
              </a:prstGeom>
              <a:ln w="38100">
                <a:solidFill>
                  <a:srgbClr val="A199A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文本占位符 118"/>
            <p:cNvSpPr txBox="1">
              <a:spLocks/>
            </p:cNvSpPr>
            <p:nvPr/>
          </p:nvSpPr>
          <p:spPr>
            <a:xfrm>
              <a:off x="8040613" y="5160997"/>
              <a:ext cx="3804175" cy="4869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zh-CN"/>
              </a:defPPr>
              <a:lvl1pPr marL="0" indent="0"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32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 smtClean="0"/>
                <a:t>设计与实现</a:t>
              </a:r>
              <a:endParaRPr lang="zh-CN" altLang="en-US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989831" y="2256040"/>
            <a:ext cx="2288540" cy="2288540"/>
            <a:chOff x="7758139" y="2808362"/>
            <a:chExt cx="1285965" cy="1285965"/>
          </a:xfrm>
        </p:grpSpPr>
        <p:sp>
          <p:nvSpPr>
            <p:cNvPr id="431" name="任意多边形 4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5" name="椭圆 434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6" name="组合 435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443" name="圆角矩形 442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4" name="圆角矩形 443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5" name="圆角矩形 444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6" name="圆角矩形 445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7" name="圆角矩形 446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8" name="圆角矩形 447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9" name="圆角矩形 448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0" name="圆角矩形 449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1" name="圆角矩形 450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2" name="圆角矩形 451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3" name="圆角矩形 452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4" name="圆角矩形 453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5" name="圆角矩形 454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6" name="圆角矩形 455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7" name="圆角矩形 456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8" name="圆角矩形 457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9" name="圆角矩形 458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0" name="圆角矩形 459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1" name="圆角矩形 460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2" name="圆角矩形 461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3" name="圆角矩形 462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4" name="圆角矩形 463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5" name="圆角矩形 464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6" name="圆角矩形 465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8" name="文本框 145"/>
            <p:cNvSpPr txBox="1"/>
            <p:nvPr userDrawn="1"/>
          </p:nvSpPr>
          <p:spPr>
            <a:xfrm>
              <a:off x="8206904" y="3076110"/>
              <a:ext cx="420831" cy="8128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 smtClean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3</a:t>
              </a:r>
              <a:endParaRPr lang="zh-CN" altLang="en-US" sz="19900" dirty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391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>
        <p14:ripple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0" presetClass="exit" presetSubtype="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1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"/>
                            </p:stCondLst>
                            <p:childTnLst>
                              <p:par>
                                <p:cTn id="24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0.56042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00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-0.5493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477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E-6 -3.33333E-6 L -0.22383 0.00047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98" y="2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16315E-6 -3.33333E-6 L -0.2178 -3.33333E-6 " pathEditMode="relative" rAng="0" ptsTypes="AA">
                                      <p:cBhvr>
                                        <p:cTn id="3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" grpId="0" animBg="1"/>
      <p:bldP spid="414" grpId="1" animBg="1"/>
      <p:bldP spid="415" grpId="0" animBg="1"/>
      <p:bldP spid="415" grpId="1" animBg="1"/>
      <p:bldP spid="416" grpId="0" animBg="1"/>
      <p:bldP spid="41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>
            <a:off x="2403599" y="2367687"/>
            <a:ext cx="7440794" cy="3627718"/>
            <a:chOff x="1528105" y="2426049"/>
            <a:chExt cx="3991429" cy="2848391"/>
          </a:xfrm>
        </p:grpSpPr>
        <p:sp>
          <p:nvSpPr>
            <p:cNvPr id="5" name="任意多边形 79"/>
            <p:cNvSpPr/>
            <p:nvPr/>
          </p:nvSpPr>
          <p:spPr>
            <a:xfrm>
              <a:off x="1528105" y="2426049"/>
              <a:ext cx="220521" cy="2848391"/>
            </a:xfrm>
            <a:custGeom>
              <a:avLst/>
              <a:gdLst>
                <a:gd name="connsiteX0" fmla="*/ 0 w 290286"/>
                <a:gd name="connsiteY0" fmla="*/ 0 h 3749518"/>
                <a:gd name="connsiteX1" fmla="*/ 127658 w 290286"/>
                <a:gd name="connsiteY1" fmla="*/ 0 h 3749518"/>
                <a:gd name="connsiteX2" fmla="*/ 290286 w 290286"/>
                <a:gd name="connsiteY2" fmla="*/ 162628 h 3749518"/>
                <a:gd name="connsiteX3" fmla="*/ 290286 w 290286"/>
                <a:gd name="connsiteY3" fmla="*/ 663696 h 3749518"/>
                <a:gd name="connsiteX4" fmla="*/ 145143 w 290286"/>
                <a:gd name="connsiteY4" fmla="*/ 719660 h 3749518"/>
                <a:gd name="connsiteX5" fmla="*/ 145143 w 290286"/>
                <a:gd name="connsiteY5" fmla="*/ 3029858 h 3749518"/>
                <a:gd name="connsiteX6" fmla="*/ 290286 w 290286"/>
                <a:gd name="connsiteY6" fmla="*/ 3085824 h 3749518"/>
                <a:gd name="connsiteX7" fmla="*/ 290286 w 290286"/>
                <a:gd name="connsiteY7" fmla="*/ 3596867 h 3749518"/>
                <a:gd name="connsiteX8" fmla="*/ 137635 w 290286"/>
                <a:gd name="connsiteY8" fmla="*/ 3749518 h 3749518"/>
                <a:gd name="connsiteX9" fmla="*/ 0 w 290286"/>
                <a:gd name="connsiteY9" fmla="*/ 3749518 h 3749518"/>
                <a:gd name="connsiteX10" fmla="*/ 0 w 290286"/>
                <a:gd name="connsiteY10" fmla="*/ 2394891 h 3749518"/>
                <a:gd name="connsiteX11" fmla="*/ 51197 w 290286"/>
                <a:gd name="connsiteY11" fmla="*/ 2365668 h 3749518"/>
                <a:gd name="connsiteX12" fmla="*/ 51197 w 290286"/>
                <a:gd name="connsiteY12" fmla="*/ 1383852 h 3749518"/>
                <a:gd name="connsiteX13" fmla="*/ 0 w 290286"/>
                <a:gd name="connsiteY13" fmla="*/ 1354629 h 374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286" h="3749518">
                  <a:moveTo>
                    <a:pt x="0" y="0"/>
                  </a:moveTo>
                  <a:lnTo>
                    <a:pt x="127658" y="0"/>
                  </a:lnTo>
                  <a:lnTo>
                    <a:pt x="290286" y="162628"/>
                  </a:lnTo>
                  <a:lnTo>
                    <a:pt x="290286" y="663696"/>
                  </a:lnTo>
                  <a:lnTo>
                    <a:pt x="145143" y="719660"/>
                  </a:lnTo>
                  <a:lnTo>
                    <a:pt x="145143" y="3029858"/>
                  </a:lnTo>
                  <a:lnTo>
                    <a:pt x="290286" y="3085824"/>
                  </a:lnTo>
                  <a:lnTo>
                    <a:pt x="290286" y="3596867"/>
                  </a:lnTo>
                  <a:lnTo>
                    <a:pt x="137635" y="3749518"/>
                  </a:lnTo>
                  <a:lnTo>
                    <a:pt x="0" y="3749518"/>
                  </a:lnTo>
                  <a:lnTo>
                    <a:pt x="0" y="2394891"/>
                  </a:lnTo>
                  <a:lnTo>
                    <a:pt x="51197" y="2365668"/>
                  </a:lnTo>
                  <a:lnTo>
                    <a:pt x="51197" y="1383852"/>
                  </a:lnTo>
                  <a:lnTo>
                    <a:pt x="0" y="1354629"/>
                  </a:ln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80"/>
            <p:cNvSpPr/>
            <p:nvPr/>
          </p:nvSpPr>
          <p:spPr>
            <a:xfrm flipH="1">
              <a:off x="5299013" y="2426049"/>
              <a:ext cx="220521" cy="2848391"/>
            </a:xfrm>
            <a:custGeom>
              <a:avLst/>
              <a:gdLst>
                <a:gd name="connsiteX0" fmla="*/ 0 w 290286"/>
                <a:gd name="connsiteY0" fmla="*/ 0 h 3749518"/>
                <a:gd name="connsiteX1" fmla="*/ 127658 w 290286"/>
                <a:gd name="connsiteY1" fmla="*/ 0 h 3749518"/>
                <a:gd name="connsiteX2" fmla="*/ 290286 w 290286"/>
                <a:gd name="connsiteY2" fmla="*/ 162628 h 3749518"/>
                <a:gd name="connsiteX3" fmla="*/ 290286 w 290286"/>
                <a:gd name="connsiteY3" fmla="*/ 663696 h 3749518"/>
                <a:gd name="connsiteX4" fmla="*/ 145143 w 290286"/>
                <a:gd name="connsiteY4" fmla="*/ 719660 h 3749518"/>
                <a:gd name="connsiteX5" fmla="*/ 145143 w 290286"/>
                <a:gd name="connsiteY5" fmla="*/ 3029858 h 3749518"/>
                <a:gd name="connsiteX6" fmla="*/ 290286 w 290286"/>
                <a:gd name="connsiteY6" fmla="*/ 3085824 h 3749518"/>
                <a:gd name="connsiteX7" fmla="*/ 290286 w 290286"/>
                <a:gd name="connsiteY7" fmla="*/ 3596867 h 3749518"/>
                <a:gd name="connsiteX8" fmla="*/ 137635 w 290286"/>
                <a:gd name="connsiteY8" fmla="*/ 3749518 h 3749518"/>
                <a:gd name="connsiteX9" fmla="*/ 0 w 290286"/>
                <a:gd name="connsiteY9" fmla="*/ 3749518 h 3749518"/>
                <a:gd name="connsiteX10" fmla="*/ 0 w 290286"/>
                <a:gd name="connsiteY10" fmla="*/ 2394891 h 3749518"/>
                <a:gd name="connsiteX11" fmla="*/ 51197 w 290286"/>
                <a:gd name="connsiteY11" fmla="*/ 2365668 h 3749518"/>
                <a:gd name="connsiteX12" fmla="*/ 51197 w 290286"/>
                <a:gd name="connsiteY12" fmla="*/ 1383852 h 3749518"/>
                <a:gd name="connsiteX13" fmla="*/ 0 w 290286"/>
                <a:gd name="connsiteY13" fmla="*/ 1354629 h 374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286" h="3749518">
                  <a:moveTo>
                    <a:pt x="0" y="0"/>
                  </a:moveTo>
                  <a:lnTo>
                    <a:pt x="127658" y="0"/>
                  </a:lnTo>
                  <a:lnTo>
                    <a:pt x="290286" y="162628"/>
                  </a:lnTo>
                  <a:lnTo>
                    <a:pt x="290286" y="663696"/>
                  </a:lnTo>
                  <a:lnTo>
                    <a:pt x="145143" y="719660"/>
                  </a:lnTo>
                  <a:lnTo>
                    <a:pt x="145143" y="3029858"/>
                  </a:lnTo>
                  <a:lnTo>
                    <a:pt x="290286" y="3085824"/>
                  </a:lnTo>
                  <a:lnTo>
                    <a:pt x="290286" y="3596867"/>
                  </a:lnTo>
                  <a:lnTo>
                    <a:pt x="137635" y="3749518"/>
                  </a:lnTo>
                  <a:lnTo>
                    <a:pt x="0" y="3749518"/>
                  </a:lnTo>
                  <a:lnTo>
                    <a:pt x="0" y="2394891"/>
                  </a:lnTo>
                  <a:lnTo>
                    <a:pt x="51197" y="2365668"/>
                  </a:lnTo>
                  <a:lnTo>
                    <a:pt x="51197" y="1383852"/>
                  </a:lnTo>
                  <a:lnTo>
                    <a:pt x="0" y="1354629"/>
                  </a:ln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任意多边形 89"/>
          <p:cNvSpPr/>
          <p:nvPr/>
        </p:nvSpPr>
        <p:spPr>
          <a:xfrm rot="5400000" flipH="1" flipV="1">
            <a:off x="5822288" y="2238687"/>
            <a:ext cx="582058" cy="8123637"/>
          </a:xfrm>
          <a:custGeom>
            <a:avLst/>
            <a:gdLst>
              <a:gd name="connsiteX0" fmla="*/ 0 w 306284"/>
              <a:gd name="connsiteY0" fmla="*/ 0 h 3956136"/>
              <a:gd name="connsiteX1" fmla="*/ 0 w 306284"/>
              <a:gd name="connsiteY1" fmla="*/ 1429276 h 3956136"/>
              <a:gd name="connsiteX2" fmla="*/ 54019 w 306284"/>
              <a:gd name="connsiteY2" fmla="*/ 1460110 h 3956136"/>
              <a:gd name="connsiteX3" fmla="*/ 54019 w 306284"/>
              <a:gd name="connsiteY3" fmla="*/ 2496029 h 3956136"/>
              <a:gd name="connsiteX4" fmla="*/ 0 w 306284"/>
              <a:gd name="connsiteY4" fmla="*/ 2526862 h 3956136"/>
              <a:gd name="connsiteX5" fmla="*/ 0 w 306284"/>
              <a:gd name="connsiteY5" fmla="*/ 3956136 h 3956136"/>
              <a:gd name="connsiteX6" fmla="*/ 145220 w 306284"/>
              <a:gd name="connsiteY6" fmla="*/ 3956136 h 3956136"/>
              <a:gd name="connsiteX7" fmla="*/ 306284 w 306284"/>
              <a:gd name="connsiteY7" fmla="*/ 3795073 h 3956136"/>
              <a:gd name="connsiteX8" fmla="*/ 306284 w 306284"/>
              <a:gd name="connsiteY8" fmla="*/ 3648841 h 3956136"/>
              <a:gd name="connsiteX9" fmla="*/ 225323 w 306284"/>
              <a:gd name="connsiteY9" fmla="*/ 3616665 h 3956136"/>
              <a:gd name="connsiteX10" fmla="*/ 225323 w 306284"/>
              <a:gd name="connsiteY10" fmla="*/ 3224651 h 3956136"/>
              <a:gd name="connsiteX11" fmla="*/ 153142 w 306284"/>
              <a:gd name="connsiteY11" fmla="*/ 3196819 h 3956136"/>
              <a:gd name="connsiteX12" fmla="*/ 153142 w 306284"/>
              <a:gd name="connsiteY12" fmla="*/ 759317 h 3956136"/>
              <a:gd name="connsiteX13" fmla="*/ 225323 w 306284"/>
              <a:gd name="connsiteY13" fmla="*/ 731486 h 3956136"/>
              <a:gd name="connsiteX14" fmla="*/ 225323 w 306284"/>
              <a:gd name="connsiteY14" fmla="*/ 339471 h 3956136"/>
              <a:gd name="connsiteX15" fmla="*/ 306284 w 306284"/>
              <a:gd name="connsiteY15" fmla="*/ 307296 h 3956136"/>
              <a:gd name="connsiteX16" fmla="*/ 306284 w 306284"/>
              <a:gd name="connsiteY16" fmla="*/ 171590 h 3956136"/>
              <a:gd name="connsiteX17" fmla="*/ 134694 w 306284"/>
              <a:gd name="connsiteY17" fmla="*/ 0 h 3956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6284" h="3956136">
                <a:moveTo>
                  <a:pt x="0" y="0"/>
                </a:moveTo>
                <a:lnTo>
                  <a:pt x="0" y="1429276"/>
                </a:lnTo>
                <a:lnTo>
                  <a:pt x="54019" y="1460110"/>
                </a:lnTo>
                <a:lnTo>
                  <a:pt x="54019" y="2496029"/>
                </a:lnTo>
                <a:lnTo>
                  <a:pt x="0" y="2526862"/>
                </a:lnTo>
                <a:lnTo>
                  <a:pt x="0" y="3956136"/>
                </a:lnTo>
                <a:lnTo>
                  <a:pt x="145220" y="3956136"/>
                </a:lnTo>
                <a:lnTo>
                  <a:pt x="306284" y="3795073"/>
                </a:lnTo>
                <a:lnTo>
                  <a:pt x="306284" y="3648841"/>
                </a:lnTo>
                <a:lnTo>
                  <a:pt x="225323" y="3616665"/>
                </a:lnTo>
                <a:lnTo>
                  <a:pt x="225323" y="3224651"/>
                </a:lnTo>
                <a:lnTo>
                  <a:pt x="153142" y="3196819"/>
                </a:lnTo>
                <a:lnTo>
                  <a:pt x="153142" y="759317"/>
                </a:lnTo>
                <a:lnTo>
                  <a:pt x="225323" y="731486"/>
                </a:lnTo>
                <a:lnTo>
                  <a:pt x="225323" y="339471"/>
                </a:lnTo>
                <a:lnTo>
                  <a:pt x="306284" y="307296"/>
                </a:lnTo>
                <a:lnTo>
                  <a:pt x="306284" y="171590"/>
                </a:lnTo>
                <a:lnTo>
                  <a:pt x="134694" y="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27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3.1</a:t>
            </a:r>
            <a:r>
              <a:rPr lang="zh-CN" altLang="en-US" sz="2400" dirty="0" smtClean="0"/>
              <a:t> 系统设计</a:t>
            </a:r>
            <a:endParaRPr lang="zh-CN" altLang="en-US" sz="2400" dirty="0"/>
          </a:p>
        </p:txBody>
      </p:sp>
      <p:grpSp>
        <p:nvGrpSpPr>
          <p:cNvPr id="14" name="组合 29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15" name="任意多边形 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32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18" name="圆角矩形 17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圆角矩形 18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圆角矩形 19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圆角矩形 20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圆角矩形 23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圆角矩形 24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圆角矩形 25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圆角矩形 28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圆角矩形 29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圆角矩形 30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圆角矩形 31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圆角矩形 32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圆角矩形 33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圆角矩形 34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圆角矩形 35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圆角矩形 37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圆角矩形 38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圆角矩形 39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圆角矩形 40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3" name="矩形 42"/>
          <p:cNvSpPr/>
          <p:nvPr/>
        </p:nvSpPr>
        <p:spPr>
          <a:xfrm>
            <a:off x="1278673" y="1431759"/>
            <a:ext cx="39807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展示模块</a:t>
            </a:r>
            <a:endParaRPr lang="en-US" altLang="zh-CN" sz="2000" dirty="0" smtClean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285750" indent="-285750">
              <a:buFont typeface="Wingdings" charset="2"/>
              <a:buChar char="l"/>
            </a:pP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粒子系统模块</a:t>
            </a:r>
            <a:endParaRPr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04538" y="947194"/>
            <a:ext cx="44571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项目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主要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分成</a:t>
            </a:r>
            <a:r>
              <a:rPr lang="zh-CN" altLang="en-US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两个模块：</a:t>
            </a:r>
            <a:endParaRPr lang="en-US" altLang="zh-CN" sz="24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2875479" y="2363531"/>
            <a:ext cx="6480000" cy="3950322"/>
            <a:chOff x="2875479" y="2363531"/>
            <a:chExt cx="6480000" cy="3950322"/>
          </a:xfrm>
        </p:grpSpPr>
        <p:pic>
          <p:nvPicPr>
            <p:cNvPr id="8" name="图片 7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75479" y="2363531"/>
              <a:ext cx="6480000" cy="3600000"/>
            </a:xfrm>
            <a:prstGeom prst="rect">
              <a:avLst/>
            </a:prstGeom>
          </p:spPr>
        </p:pic>
        <p:sp>
          <p:nvSpPr>
            <p:cNvPr id="45" name="TextBox 15"/>
            <p:cNvSpPr txBox="1"/>
            <p:nvPr/>
          </p:nvSpPr>
          <p:spPr>
            <a:xfrm>
              <a:off x="5016205" y="6006076"/>
              <a:ext cx="219854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图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3-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1-1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 显示模块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endParaRPr>
            </a:p>
          </p:txBody>
        </p:sp>
      </p:grpSp>
      <p:grpSp>
        <p:nvGrpSpPr>
          <p:cNvPr id="48" name="组 47"/>
          <p:cNvGrpSpPr/>
          <p:nvPr/>
        </p:nvGrpSpPr>
        <p:grpSpPr>
          <a:xfrm>
            <a:off x="2875479" y="2363531"/>
            <a:ext cx="6480000" cy="3977774"/>
            <a:chOff x="2875479" y="6363419"/>
            <a:chExt cx="6480000" cy="3977774"/>
          </a:xfrm>
        </p:grpSpPr>
        <p:pic>
          <p:nvPicPr>
            <p:cNvPr id="9" name="图片 8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5479" y="6363419"/>
              <a:ext cx="6480000" cy="3600000"/>
            </a:xfrm>
            <a:prstGeom prst="rect">
              <a:avLst/>
            </a:prstGeom>
          </p:spPr>
        </p:pic>
        <p:sp>
          <p:nvSpPr>
            <p:cNvPr id="46" name="TextBox 15"/>
            <p:cNvSpPr txBox="1"/>
            <p:nvPr/>
          </p:nvSpPr>
          <p:spPr>
            <a:xfrm>
              <a:off x="5016205" y="10033416"/>
              <a:ext cx="219854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图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3-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1-2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 空间坐标系模块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endParaRPr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2875479" y="2363531"/>
            <a:ext cx="6480000" cy="3940579"/>
            <a:chOff x="2875479" y="10516648"/>
            <a:chExt cx="6480000" cy="3940579"/>
          </a:xfrm>
        </p:grpSpPr>
        <p:pic>
          <p:nvPicPr>
            <p:cNvPr id="10" name="图片 9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75479" y="10516648"/>
              <a:ext cx="6480000" cy="3600000"/>
            </a:xfrm>
            <a:prstGeom prst="rect">
              <a:avLst/>
            </a:prstGeom>
          </p:spPr>
        </p:pic>
        <p:sp>
          <p:nvSpPr>
            <p:cNvPr id="47" name="TextBox 15"/>
            <p:cNvSpPr txBox="1"/>
            <p:nvPr/>
          </p:nvSpPr>
          <p:spPr>
            <a:xfrm>
              <a:off x="5016205" y="14149450"/>
              <a:ext cx="219854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图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3-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1-3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 粒子系统模块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endParaRPr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2875479" y="2363531"/>
            <a:ext cx="6480000" cy="3930274"/>
            <a:chOff x="2875479" y="-1814298"/>
            <a:chExt cx="6480000" cy="3930274"/>
          </a:xfrm>
        </p:grpSpPr>
        <p:pic>
          <p:nvPicPr>
            <p:cNvPr id="11" name="图片 10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75479" y="-1814298"/>
              <a:ext cx="6480000" cy="3600000"/>
            </a:xfrm>
            <a:prstGeom prst="rect">
              <a:avLst/>
            </a:prstGeom>
          </p:spPr>
        </p:pic>
        <p:sp>
          <p:nvSpPr>
            <p:cNvPr id="42" name="TextBox 15"/>
            <p:cNvSpPr txBox="1"/>
            <p:nvPr/>
          </p:nvSpPr>
          <p:spPr>
            <a:xfrm>
              <a:off x="5016205" y="1808199"/>
              <a:ext cx="219854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图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3-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1-4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 完整项目效果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7409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300" tmFilter="0,0; .5, 1; 1, 1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7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7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70"/>
                                </p:stCondLst>
                                <p:childTnLst>
                                  <p:par>
                                    <p:cTn id="2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2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8" fill="hold">
                          <p:stCondLst>
                            <p:cond delay="indefinite"/>
                          </p:stCondLst>
                          <p:childTnLst>
                            <p:par>
                              <p:cTn id="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1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0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43" grpId="0"/>
          <p:bldP spid="4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300" tmFilter="0,0; .5, 1; 1, 1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70"/>
                                </p:stCondLst>
                                <p:childTnLst>
                                  <p:par>
                                    <p:cTn id="1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7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70"/>
                                </p:stCondLst>
                                <p:childTnLst>
                                  <p:par>
                                    <p:cTn id="2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2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8" fill="hold">
                          <p:stCondLst>
                            <p:cond delay="indefinite"/>
                          </p:stCondLst>
                          <p:childTnLst>
                            <p:par>
                              <p:cTn id="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1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0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43" grpId="0"/>
          <p:bldP spid="44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直接连接符 27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3.2</a:t>
            </a:r>
            <a:r>
              <a:rPr lang="zh-CN" altLang="en-US" sz="2400" dirty="0" smtClean="0"/>
              <a:t> 详细设计</a:t>
            </a:r>
            <a:endParaRPr lang="zh-CN" altLang="en-US" sz="2400" dirty="0"/>
          </a:p>
        </p:txBody>
      </p:sp>
      <p:grpSp>
        <p:nvGrpSpPr>
          <p:cNvPr id="39" name="组合 29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40" name="任意多边形 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2" name="组合 32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43" name="圆角矩形 42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圆角矩形 43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圆角矩形 44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圆角矩形 45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圆角矩形 46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圆角矩形 47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圆角矩形 48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圆角矩形 49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圆角矩形 50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圆角矩形 51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圆角矩形 52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圆角矩形 53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圆角矩形 55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圆角矩形 56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圆角矩形 57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圆角矩形 58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圆角矩形 59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圆角矩形 60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圆角矩形 61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圆角矩形 62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圆角矩形 63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圆角矩形 64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圆角矩形 65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7" name="文本框 66"/>
          <p:cNvSpPr txBox="1"/>
          <p:nvPr/>
        </p:nvSpPr>
        <p:spPr>
          <a:xfrm>
            <a:off x="1135736" y="921752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显示模块：</a:t>
            </a:r>
            <a:endParaRPr kumimoji="1"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1135735" y="1311302"/>
            <a:ext cx="9794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主要由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写成，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是一个现代的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MVVM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框架，它的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单向数据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流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特性与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MVC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框架相比，更为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简单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，而且也数据流动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清晰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，更加易于理解。</a:t>
            </a:r>
            <a:endParaRPr kumimoji="1"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135735" y="1311302"/>
            <a:ext cx="9794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显示模块主要使用</a:t>
            </a:r>
            <a:r>
              <a:rPr kumimoji="1" lang="en-US" altLang="zh-CN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JS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2015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写成，它的语法与</a:t>
            </a:r>
            <a:r>
              <a:rPr kumimoji="1" lang="en-US" altLang="zh-CN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Java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类似，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因此没接触过</a:t>
            </a:r>
            <a:r>
              <a:rPr kumimoji="1" lang="en-US" altLang="zh-CN" sz="2000" dirty="0" err="1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Javascript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的开发者，也很感到熟悉。</a:t>
            </a:r>
            <a:endParaRPr kumimoji="1"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grpSp>
        <p:nvGrpSpPr>
          <p:cNvPr id="72" name="组 71"/>
          <p:cNvGrpSpPr/>
          <p:nvPr/>
        </p:nvGrpSpPr>
        <p:grpSpPr>
          <a:xfrm>
            <a:off x="336538" y="2419246"/>
            <a:ext cx="7069451" cy="4250242"/>
            <a:chOff x="336538" y="2419246"/>
            <a:chExt cx="7069451" cy="4250242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6538" y="2419246"/>
              <a:ext cx="7069451" cy="3850132"/>
            </a:xfrm>
            <a:prstGeom prst="rect">
              <a:avLst/>
            </a:prstGeom>
          </p:spPr>
        </p:pic>
        <p:sp>
          <p:nvSpPr>
            <p:cNvPr id="70" name="文本框 69"/>
            <p:cNvSpPr txBox="1"/>
            <p:nvPr/>
          </p:nvSpPr>
          <p:spPr>
            <a:xfrm>
              <a:off x="1932467" y="6269378"/>
              <a:ext cx="37625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3-2-1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React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的单向数据流原理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  <p:grpSp>
        <p:nvGrpSpPr>
          <p:cNvPr id="73" name="组 72"/>
          <p:cNvGrpSpPr/>
          <p:nvPr/>
        </p:nvGrpSpPr>
        <p:grpSpPr>
          <a:xfrm>
            <a:off x="7776842" y="2419247"/>
            <a:ext cx="4119404" cy="4250241"/>
            <a:chOff x="7776842" y="2419247"/>
            <a:chExt cx="4119404" cy="4250241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6842" y="2419247"/>
              <a:ext cx="4119404" cy="3850132"/>
            </a:xfrm>
            <a:prstGeom prst="rect">
              <a:avLst/>
            </a:prstGeom>
          </p:spPr>
        </p:pic>
        <p:sp>
          <p:nvSpPr>
            <p:cNvPr id="71" name="文本框 70"/>
            <p:cNvSpPr txBox="1"/>
            <p:nvPr/>
          </p:nvSpPr>
          <p:spPr>
            <a:xfrm>
              <a:off x="8441844" y="6269378"/>
              <a:ext cx="31422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3-2-2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显示模块局部代码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739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8" grpId="0"/>
      <p:bldP spid="68" grpId="1"/>
      <p:bldP spid="6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27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3.2</a:t>
            </a:r>
            <a:r>
              <a:rPr lang="zh-CN" altLang="en-US" sz="2400" dirty="0" smtClean="0"/>
              <a:t> 详细设计</a:t>
            </a:r>
            <a:endParaRPr lang="zh-CN" altLang="en-US" sz="2400" dirty="0"/>
          </a:p>
        </p:txBody>
      </p:sp>
      <p:grpSp>
        <p:nvGrpSpPr>
          <p:cNvPr id="12" name="组合 29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13" name="任意多边形 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" name="组合 32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16" name="圆角矩形 15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圆角矩形 18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圆角矩形 19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圆角矩形 20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圆角矩形 23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圆角矩形 24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圆角矩形 25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圆角矩形 28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圆角矩形 29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圆角矩形 30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圆角矩形 31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圆角矩形 32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圆角矩形 33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圆角矩形 34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圆角矩形 35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圆角矩形 37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圆角矩形 38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0" name="文本框 39"/>
          <p:cNvSpPr txBox="1"/>
          <p:nvPr/>
        </p:nvSpPr>
        <p:spPr>
          <a:xfrm>
            <a:off x="1135736" y="92175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粒子系统模块：</a:t>
            </a:r>
            <a:endParaRPr kumimoji="1"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603565" y="1353832"/>
            <a:ext cx="97945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粒子系统模块共有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两层封装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，第一层包括对渲染器、场景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、照相机等在内的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模型封装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，以及对整个粒子系统的渲染、动画、计算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等的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操作封装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，这部分构成了粒子系统模块的基础。</a:t>
            </a:r>
            <a:endParaRPr kumimoji="1"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grpSp>
        <p:nvGrpSpPr>
          <p:cNvPr id="47" name="组 46"/>
          <p:cNvGrpSpPr/>
          <p:nvPr/>
        </p:nvGrpSpPr>
        <p:grpSpPr>
          <a:xfrm>
            <a:off x="1135736" y="3097118"/>
            <a:ext cx="4680000" cy="3280110"/>
            <a:chOff x="1135736" y="3331033"/>
            <a:chExt cx="4680000" cy="3280110"/>
          </a:xfrm>
        </p:grpSpPr>
        <p:pic>
          <p:nvPicPr>
            <p:cNvPr id="42" name="图片 41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35736" y="3331033"/>
              <a:ext cx="4680000" cy="2880000"/>
            </a:xfrm>
            <a:prstGeom prst="rect">
              <a:avLst/>
            </a:prstGeom>
          </p:spPr>
        </p:pic>
        <p:sp>
          <p:nvSpPr>
            <p:cNvPr id="44" name="文本框 43"/>
            <p:cNvSpPr txBox="1"/>
            <p:nvPr/>
          </p:nvSpPr>
          <p:spPr>
            <a:xfrm>
              <a:off x="1654436" y="6211033"/>
              <a:ext cx="33986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3-2-3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渲染器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等模型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的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封装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  <p:grpSp>
        <p:nvGrpSpPr>
          <p:cNvPr id="46" name="组 45"/>
          <p:cNvGrpSpPr/>
          <p:nvPr/>
        </p:nvGrpSpPr>
        <p:grpSpPr>
          <a:xfrm>
            <a:off x="6535736" y="3097118"/>
            <a:ext cx="4680000" cy="3280110"/>
            <a:chOff x="6535736" y="3331033"/>
            <a:chExt cx="4680000" cy="3280110"/>
          </a:xfrm>
        </p:grpSpPr>
        <p:pic>
          <p:nvPicPr>
            <p:cNvPr id="43" name="图片 42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35736" y="3331033"/>
              <a:ext cx="4680000" cy="2880000"/>
            </a:xfrm>
            <a:prstGeom prst="rect">
              <a:avLst/>
            </a:prstGeom>
          </p:spPr>
        </p:pic>
        <p:sp>
          <p:nvSpPr>
            <p:cNvPr id="45" name="文本框 44"/>
            <p:cNvSpPr txBox="1"/>
            <p:nvPr/>
          </p:nvSpPr>
          <p:spPr>
            <a:xfrm>
              <a:off x="6863701" y="6211033"/>
              <a:ext cx="41681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3-2-4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粒子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系统的基本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操作的封装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16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27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3.2</a:t>
            </a:r>
            <a:r>
              <a:rPr lang="zh-CN" altLang="en-US" sz="2400" dirty="0" smtClean="0"/>
              <a:t> 详细设计</a:t>
            </a:r>
            <a:endParaRPr lang="zh-CN" altLang="en-US" sz="2400" dirty="0"/>
          </a:p>
        </p:txBody>
      </p:sp>
      <p:grpSp>
        <p:nvGrpSpPr>
          <p:cNvPr id="6" name="组合 29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7" name="任意多边形 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32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10" name="圆角矩形 9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圆角矩形 10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圆角矩形 11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圆角矩形 12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圆角矩形 15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圆角矩形 18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圆角矩形 19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圆角矩形 20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圆角矩形 23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圆角矩形 24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圆角矩形 25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圆角矩形 28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圆角矩形 29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圆角矩形 30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圆角矩形 31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圆角矩形 32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4" name="文本框 33"/>
          <p:cNvSpPr txBox="1"/>
          <p:nvPr/>
        </p:nvSpPr>
        <p:spPr>
          <a:xfrm>
            <a:off x="1135736" y="92175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粒子系统模块：</a:t>
            </a:r>
            <a:endParaRPr kumimoji="1"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603565" y="1353832"/>
            <a:ext cx="9794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 第二层封装则是粒子系统的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核心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封装，包括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粒子容器类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以及</a:t>
            </a:r>
            <a:r>
              <a:rPr kumimoji="1"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单个粒子类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。每一个粒子类都是一个含有独立属性及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get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set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方法的类。其中包括以下属性：</a:t>
            </a:r>
            <a:endParaRPr kumimoji="1"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1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42" name="组 41"/>
          <p:cNvGrpSpPr/>
          <p:nvPr/>
        </p:nvGrpSpPr>
        <p:grpSpPr>
          <a:xfrm>
            <a:off x="1123950" y="3204589"/>
            <a:ext cx="2844800" cy="2680386"/>
            <a:chOff x="1123950" y="3764961"/>
            <a:chExt cx="2844800" cy="2680386"/>
          </a:xfrm>
        </p:grpSpPr>
        <p:pic>
          <p:nvPicPr>
            <p:cNvPr id="43" name="Image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3950" y="3764961"/>
              <a:ext cx="2844800" cy="218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文本框 43"/>
            <p:cNvSpPr txBox="1"/>
            <p:nvPr/>
          </p:nvSpPr>
          <p:spPr>
            <a:xfrm>
              <a:off x="1258625" y="6045237"/>
              <a:ext cx="26292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3-2-5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粒子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属性设计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  <p:grpSp>
        <p:nvGrpSpPr>
          <p:cNvPr id="45" name="组 44"/>
          <p:cNvGrpSpPr/>
          <p:nvPr/>
        </p:nvGrpSpPr>
        <p:grpSpPr>
          <a:xfrm>
            <a:off x="4297002" y="3204589"/>
            <a:ext cx="6859948" cy="2637856"/>
            <a:chOff x="4297002" y="3778744"/>
            <a:chExt cx="6859948" cy="2637856"/>
          </a:xfrm>
        </p:grpSpPr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97002" y="3778744"/>
              <a:ext cx="6859948" cy="2184400"/>
            </a:xfrm>
            <a:prstGeom prst="rect">
              <a:avLst/>
            </a:prstGeom>
          </p:spPr>
        </p:pic>
        <p:sp>
          <p:nvSpPr>
            <p:cNvPr id="46" name="文本框 45"/>
            <p:cNvSpPr txBox="1"/>
            <p:nvPr/>
          </p:nvSpPr>
          <p:spPr>
            <a:xfrm>
              <a:off x="6448343" y="6016490"/>
              <a:ext cx="26292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3-2-6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粒子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属性代码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1556335" y="2212345"/>
            <a:ext cx="9794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 粒子容器包括对整个粒子容器的操作，比如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初始化、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更新属性等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。单个粒子类定义了每个粒子的属性。</a:t>
            </a:r>
            <a:endParaRPr kumimoji="1"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grpSp>
        <p:nvGrpSpPr>
          <p:cNvPr id="47" name="组 46"/>
          <p:cNvGrpSpPr/>
          <p:nvPr/>
        </p:nvGrpSpPr>
        <p:grpSpPr>
          <a:xfrm>
            <a:off x="571494" y="3204589"/>
            <a:ext cx="4604803" cy="3606534"/>
            <a:chOff x="1061734" y="-835555"/>
            <a:chExt cx="5562600" cy="4930881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1734" y="-835555"/>
              <a:ext cx="5562600" cy="4394200"/>
            </a:xfrm>
            <a:prstGeom prst="rect">
              <a:avLst/>
            </a:prstGeom>
          </p:spPr>
        </p:pic>
        <p:sp>
          <p:nvSpPr>
            <p:cNvPr id="49" name="文本框 48"/>
            <p:cNvSpPr txBox="1"/>
            <p:nvPr/>
          </p:nvSpPr>
          <p:spPr>
            <a:xfrm>
              <a:off x="1595103" y="3548293"/>
              <a:ext cx="4725267" cy="547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3-2-7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粒子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容器包括的操作函数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  <p:grpSp>
        <p:nvGrpSpPr>
          <p:cNvPr id="50" name="组 49"/>
          <p:cNvGrpSpPr/>
          <p:nvPr/>
        </p:nvGrpSpPr>
        <p:grpSpPr>
          <a:xfrm>
            <a:off x="5613097" y="3204589"/>
            <a:ext cx="5872105" cy="3644296"/>
            <a:chOff x="6453601" y="2131703"/>
            <a:chExt cx="8559800" cy="4732494"/>
          </a:xfrm>
        </p:grpSpPr>
        <p:pic>
          <p:nvPicPr>
            <p:cNvPr id="39" name="图片 3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53601" y="2131703"/>
              <a:ext cx="8559800" cy="4203700"/>
            </a:xfrm>
            <a:prstGeom prst="rect">
              <a:avLst/>
            </a:prstGeom>
          </p:spPr>
        </p:pic>
        <p:sp>
          <p:nvSpPr>
            <p:cNvPr id="51" name="文本框 50"/>
            <p:cNvSpPr txBox="1"/>
            <p:nvPr/>
          </p:nvSpPr>
          <p:spPr>
            <a:xfrm>
              <a:off x="7447680" y="6344613"/>
              <a:ext cx="7121916" cy="5195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3-2-8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其中</a:t>
              </a:r>
              <a:r>
                <a:rPr kumimoji="1" lang="en-US" altLang="zh-CN" sz="2000" dirty="0" err="1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spawnParticle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函数的核心代码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  <p:grpSp>
        <p:nvGrpSpPr>
          <p:cNvPr id="52" name="组 51"/>
          <p:cNvGrpSpPr/>
          <p:nvPr/>
        </p:nvGrpSpPr>
        <p:grpSpPr>
          <a:xfrm>
            <a:off x="1278545" y="-4575720"/>
            <a:ext cx="10033000" cy="3620832"/>
            <a:chOff x="-385873" y="-4252059"/>
            <a:chExt cx="10033000" cy="3620832"/>
          </a:xfrm>
        </p:grpSpPr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385873" y="-4252059"/>
              <a:ext cx="10033000" cy="3308355"/>
            </a:xfrm>
            <a:prstGeom prst="rect">
              <a:avLst/>
            </a:prstGeom>
          </p:spPr>
        </p:pic>
        <p:sp>
          <p:nvSpPr>
            <p:cNvPr id="53" name="文本框 52"/>
            <p:cNvSpPr txBox="1"/>
            <p:nvPr/>
          </p:nvSpPr>
          <p:spPr>
            <a:xfrm>
              <a:off x="1571080" y="-1031337"/>
              <a:ext cx="6119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3-2-9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以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粒子位置的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变化描述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粒子系统的属性变换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494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27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3.2</a:t>
            </a:r>
            <a:r>
              <a:rPr lang="zh-CN" altLang="en-US" sz="2400" dirty="0" smtClean="0"/>
              <a:t> 详细设计</a:t>
            </a:r>
            <a:endParaRPr lang="zh-CN" altLang="en-US" sz="2400" dirty="0"/>
          </a:p>
        </p:txBody>
      </p:sp>
      <p:grpSp>
        <p:nvGrpSpPr>
          <p:cNvPr id="8" name="组合 29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9" name="任意多边形 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32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12" name="圆角矩形 11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圆角矩形 12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圆角矩形 18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圆角矩形 19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圆角矩形 20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圆角矩形 23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圆角矩形 24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圆角矩形 25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圆角矩形 28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圆角矩形 29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圆角矩形 30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圆角矩形 31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圆角矩形 32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圆角矩形 33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圆角矩形 34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8" name="组 37"/>
          <p:cNvGrpSpPr/>
          <p:nvPr/>
        </p:nvGrpSpPr>
        <p:grpSpPr>
          <a:xfrm>
            <a:off x="791110" y="3232297"/>
            <a:ext cx="4886675" cy="3420588"/>
            <a:chOff x="49233" y="2658140"/>
            <a:chExt cx="4216400" cy="2930636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233" y="2658140"/>
              <a:ext cx="4216400" cy="2501900"/>
            </a:xfrm>
            <a:prstGeom prst="rect">
              <a:avLst/>
            </a:prstGeom>
          </p:spPr>
        </p:pic>
        <p:sp>
          <p:nvSpPr>
            <p:cNvPr id="36" name="文本框 35"/>
            <p:cNvSpPr txBox="1"/>
            <p:nvPr/>
          </p:nvSpPr>
          <p:spPr>
            <a:xfrm>
              <a:off x="928498" y="5245976"/>
              <a:ext cx="2225731" cy="3428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3-2-11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着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色器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代码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6507126" y="3232298"/>
            <a:ext cx="4983124" cy="3444039"/>
            <a:chOff x="4827182" y="1235849"/>
            <a:chExt cx="6875720" cy="4513179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7182" y="1235849"/>
              <a:ext cx="6875720" cy="3924191"/>
            </a:xfrm>
            <a:prstGeom prst="rect">
              <a:avLst/>
            </a:prstGeom>
          </p:spPr>
        </p:pic>
        <p:sp>
          <p:nvSpPr>
            <p:cNvPr id="37" name="文本框 36"/>
            <p:cNvSpPr txBox="1"/>
            <p:nvPr/>
          </p:nvSpPr>
          <p:spPr>
            <a:xfrm>
              <a:off x="6299166" y="5224711"/>
              <a:ext cx="4032600" cy="5243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3-2-12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着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色器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代码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(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续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)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1135736" y="92175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着色器：</a:t>
            </a:r>
            <a:endParaRPr kumimoji="1"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603565" y="1353832"/>
            <a:ext cx="9794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在</a:t>
            </a:r>
            <a:r>
              <a: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可编程</a:t>
            </a:r>
            <a:r>
              <a:rPr kumimoji="1" lang="en-US" altLang="zh-CN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GPU</a:t>
            </a:r>
            <a:r>
              <a: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时代到来前，在定义了场景中的物体、照相机、光源等等之后，渲染的结果就确定了，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而着色是</a:t>
            </a:r>
            <a:r>
              <a: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渲染前的</a:t>
            </a:r>
            <a:r>
              <a:rPr kumimoji="1" lang="zh-CN" altLang="en-US" sz="2000" dirty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最后一步</a:t>
            </a:r>
            <a:r>
              <a: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，用它可以对先前渲染的结果做修改，包括对颜色、位置等等信息的修改，甚至可以对先前渲染的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结果执行后</a:t>
            </a:r>
            <a:r>
              <a: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处理，实现</a:t>
            </a:r>
            <a:r>
              <a:rPr kumimoji="1" lang="zh-CN" altLang="en-US" sz="2000" dirty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高级的渲染效果</a:t>
            </a:r>
            <a:r>
              <a: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。</a:t>
            </a:r>
          </a:p>
        </p:txBody>
      </p:sp>
      <p:grpSp>
        <p:nvGrpSpPr>
          <p:cNvPr id="46" name="组 45"/>
          <p:cNvGrpSpPr/>
          <p:nvPr/>
        </p:nvGrpSpPr>
        <p:grpSpPr>
          <a:xfrm>
            <a:off x="2395649" y="3177743"/>
            <a:ext cx="2629246" cy="3127731"/>
            <a:chOff x="4880182" y="2095500"/>
            <a:chExt cx="2629246" cy="3127731"/>
          </a:xfrm>
        </p:grpSpPr>
        <p:pic>
          <p:nvPicPr>
            <p:cNvPr id="42" name="图片 41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11750" y="2095500"/>
              <a:ext cx="1980000" cy="2700000"/>
            </a:xfrm>
            <a:prstGeom prst="rect">
              <a:avLst/>
            </a:prstGeom>
          </p:spPr>
        </p:pic>
        <p:sp>
          <p:nvSpPr>
            <p:cNvPr id="44" name="文本框 43"/>
            <p:cNvSpPr txBox="1"/>
            <p:nvPr/>
          </p:nvSpPr>
          <p:spPr>
            <a:xfrm>
              <a:off x="4880182" y="4823121"/>
              <a:ext cx="26292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3-2-9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塑料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材质效果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  <p:grpSp>
        <p:nvGrpSpPr>
          <p:cNvPr id="47" name="组 46"/>
          <p:cNvGrpSpPr/>
          <p:nvPr/>
        </p:nvGrpSpPr>
        <p:grpSpPr>
          <a:xfrm>
            <a:off x="7617390" y="3177743"/>
            <a:ext cx="2749471" cy="3119160"/>
            <a:chOff x="7723714" y="2095500"/>
            <a:chExt cx="2749471" cy="3119160"/>
          </a:xfrm>
        </p:grpSpPr>
        <p:pic>
          <p:nvPicPr>
            <p:cNvPr id="43" name="图片 42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20788" y="2095500"/>
              <a:ext cx="1980000" cy="2700000"/>
            </a:xfrm>
            <a:prstGeom prst="rect">
              <a:avLst/>
            </a:prstGeom>
          </p:spPr>
        </p:pic>
        <p:sp>
          <p:nvSpPr>
            <p:cNvPr id="45" name="文本框 44"/>
            <p:cNvSpPr txBox="1"/>
            <p:nvPr/>
          </p:nvSpPr>
          <p:spPr>
            <a:xfrm>
              <a:off x="7723714" y="4814550"/>
              <a:ext cx="27494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图 </a:t>
              </a:r>
              <a:r>
                <a:rPr kumimoji="1" lang="en-US" altLang="zh-CN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3-2-10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 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卡通</a:t>
              </a:r>
              <a:r>
                <a:rPr kumimoji="1" lang="zh-CN" altLang="en-US" sz="2000" dirty="0" smtClean="0">
                  <a:solidFill>
                    <a:schemeClr val="bg1"/>
                  </a:solidFill>
                  <a:latin typeface="STKaiti" charset="-122"/>
                  <a:ea typeface="STKaiti" charset="-122"/>
                  <a:cs typeface="STKaiti" charset="-122"/>
                </a:rPr>
                <a:t>材质效果</a:t>
              </a:r>
              <a:endParaRPr kumimoji="1"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2752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矩形 413"/>
          <p:cNvSpPr/>
          <p:nvPr/>
        </p:nvSpPr>
        <p:spPr>
          <a:xfrm>
            <a:off x="-72716" y="3415513"/>
            <a:ext cx="12328323" cy="57738"/>
          </a:xfrm>
          <a:prstGeom prst="rect">
            <a:avLst/>
          </a:prstGeom>
          <a:solidFill>
            <a:srgbClr val="FFFFFF">
              <a:alpha val="4117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矩形 414"/>
          <p:cNvSpPr/>
          <p:nvPr/>
        </p:nvSpPr>
        <p:spPr>
          <a:xfrm>
            <a:off x="8040" y="3400312"/>
            <a:ext cx="12252123" cy="57381"/>
          </a:xfrm>
          <a:prstGeom prst="rect">
            <a:avLst/>
          </a:prstGeom>
          <a:solidFill>
            <a:srgbClr val="FFFFFF">
              <a:alpha val="4117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菱形 415"/>
          <p:cNvSpPr/>
          <p:nvPr/>
        </p:nvSpPr>
        <p:spPr>
          <a:xfrm>
            <a:off x="3751309" y="3051264"/>
            <a:ext cx="4575379" cy="845412"/>
          </a:xfrm>
          <a:prstGeom prst="diamond">
            <a:avLst/>
          </a:prstGeom>
          <a:solidFill>
            <a:srgbClr val="FFFFFF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34" name="任意多边形 433"/>
          <p:cNvSpPr/>
          <p:nvPr userDrawn="1"/>
        </p:nvSpPr>
        <p:spPr>
          <a:xfrm>
            <a:off x="11844789" y="2950959"/>
            <a:ext cx="482113" cy="140616"/>
          </a:xfrm>
          <a:custGeom>
            <a:avLst/>
            <a:gdLst>
              <a:gd name="connsiteX0" fmla="*/ 0 w 609600"/>
              <a:gd name="connsiteY0" fmla="*/ 0 h 177800"/>
              <a:gd name="connsiteX1" fmla="*/ 609600 w 609600"/>
              <a:gd name="connsiteY1" fmla="*/ 0 h 177800"/>
              <a:gd name="connsiteX2" fmla="*/ 609600 w 609600"/>
              <a:gd name="connsiteY2" fmla="*/ 139246 h 177800"/>
              <a:gd name="connsiteX3" fmla="*/ 497568 w 609600"/>
              <a:gd name="connsiteY3" fmla="*/ 139246 h 177800"/>
              <a:gd name="connsiteX4" fmla="*/ 497568 w 609600"/>
              <a:gd name="connsiteY4" fmla="*/ 177800 h 177800"/>
              <a:gd name="connsiteX5" fmla="*/ 0 w 609600"/>
              <a:gd name="connsiteY5" fmla="*/ 17780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177800">
                <a:moveTo>
                  <a:pt x="0" y="0"/>
                </a:moveTo>
                <a:lnTo>
                  <a:pt x="609600" y="0"/>
                </a:lnTo>
                <a:lnTo>
                  <a:pt x="609600" y="139246"/>
                </a:lnTo>
                <a:lnTo>
                  <a:pt x="497568" y="139246"/>
                </a:lnTo>
                <a:lnTo>
                  <a:pt x="497568" y="177800"/>
                </a:lnTo>
                <a:lnTo>
                  <a:pt x="0" y="177800"/>
                </a:lnTo>
                <a:close/>
              </a:path>
            </a:pathLst>
          </a:custGeom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7017025" y="2970707"/>
            <a:ext cx="4943563" cy="947351"/>
            <a:chOff x="7743390" y="4942798"/>
            <a:chExt cx="4943562" cy="947351"/>
          </a:xfrm>
        </p:grpSpPr>
        <p:grpSp>
          <p:nvGrpSpPr>
            <p:cNvPr id="58" name="组合 57"/>
            <p:cNvGrpSpPr/>
            <p:nvPr/>
          </p:nvGrpSpPr>
          <p:grpSpPr>
            <a:xfrm>
              <a:off x="7743390" y="4942798"/>
              <a:ext cx="4943562" cy="947351"/>
              <a:chOff x="7347008" y="2985732"/>
              <a:chExt cx="4943562" cy="947351"/>
            </a:xfrm>
          </p:grpSpPr>
          <p:sp>
            <p:nvSpPr>
              <p:cNvPr id="59" name="矩形 58"/>
              <p:cNvSpPr/>
              <p:nvPr userDrawn="1"/>
            </p:nvSpPr>
            <p:spPr>
              <a:xfrm>
                <a:off x="7347008" y="2985732"/>
                <a:ext cx="4943562" cy="76200"/>
              </a:xfrm>
              <a:prstGeom prst="rect">
                <a:avLst/>
              </a:prstGeom>
              <a:solidFill>
                <a:srgbClr val="FFFFFF">
                  <a:alpha val="56863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矩形 59"/>
              <p:cNvSpPr/>
              <p:nvPr userDrawn="1"/>
            </p:nvSpPr>
            <p:spPr>
              <a:xfrm>
                <a:off x="7347008" y="3856883"/>
                <a:ext cx="4943562" cy="76200"/>
              </a:xfrm>
              <a:prstGeom prst="rect">
                <a:avLst/>
              </a:prstGeom>
              <a:solidFill>
                <a:srgbClr val="FFFFFF">
                  <a:alpha val="56863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61" name="直接连接符 60"/>
              <p:cNvCxnSpPr/>
              <p:nvPr userDrawn="1"/>
            </p:nvCxnSpPr>
            <p:spPr>
              <a:xfrm>
                <a:off x="7347008" y="3117722"/>
                <a:ext cx="4943562" cy="0"/>
              </a:xfrm>
              <a:prstGeom prst="line">
                <a:avLst/>
              </a:prstGeom>
              <a:ln w="38100">
                <a:solidFill>
                  <a:srgbClr val="A199A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 userDrawn="1"/>
            </p:nvCxnSpPr>
            <p:spPr>
              <a:xfrm>
                <a:off x="7347008" y="3791165"/>
                <a:ext cx="4943562" cy="0"/>
              </a:xfrm>
              <a:prstGeom prst="line">
                <a:avLst/>
              </a:prstGeom>
              <a:ln w="38100">
                <a:solidFill>
                  <a:srgbClr val="A199A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文本占位符 118"/>
            <p:cNvSpPr txBox="1">
              <a:spLocks/>
            </p:cNvSpPr>
            <p:nvPr/>
          </p:nvSpPr>
          <p:spPr>
            <a:xfrm>
              <a:off x="8040613" y="5160997"/>
              <a:ext cx="3804175" cy="4869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zh-CN"/>
              </a:defPPr>
              <a:lvl1pPr marL="0" indent="0"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32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 smtClean="0"/>
                <a:t>总结与展示</a:t>
              </a:r>
              <a:endParaRPr lang="zh-CN" altLang="en-US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989831" y="2256040"/>
            <a:ext cx="2288540" cy="2288540"/>
            <a:chOff x="7758139" y="2808362"/>
            <a:chExt cx="1285965" cy="1285965"/>
          </a:xfrm>
        </p:grpSpPr>
        <p:sp>
          <p:nvSpPr>
            <p:cNvPr id="431" name="任意多边形 4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5" name="椭圆 434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6" name="组合 435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443" name="圆角矩形 442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4" name="圆角矩形 443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5" name="圆角矩形 444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6" name="圆角矩形 445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7" name="圆角矩形 446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8" name="圆角矩形 447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9" name="圆角矩形 448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0" name="圆角矩形 449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1" name="圆角矩形 450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2" name="圆角矩形 451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3" name="圆角矩形 452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4" name="圆角矩形 453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5" name="圆角矩形 454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6" name="圆角矩形 455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7" name="圆角矩形 456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8" name="圆角矩形 457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9" name="圆角矩形 458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0" name="圆角矩形 459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1" name="圆角矩形 460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2" name="圆角矩形 461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3" name="圆角矩形 462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4" name="圆角矩形 463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5" name="圆角矩形 464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6" name="圆角矩形 465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8" name="文本框 145"/>
            <p:cNvSpPr txBox="1"/>
            <p:nvPr userDrawn="1"/>
          </p:nvSpPr>
          <p:spPr>
            <a:xfrm>
              <a:off x="8206904" y="3076110"/>
              <a:ext cx="420831" cy="8128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4</a:t>
              </a:r>
              <a:endParaRPr lang="zh-CN" altLang="en-US" sz="19900" dirty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604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>
        <p14:ripple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0" presetClass="exit" presetSubtype="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1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"/>
                            </p:stCondLst>
                            <p:childTnLst>
                              <p:par>
                                <p:cTn id="24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0.56042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00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-0.5493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477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E-6 -3.33333E-6 L -0.22383 0.00047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98" y="2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16315E-6 -3.33333E-6 L -0.2178 -3.33333E-6 " pathEditMode="relative" rAng="0" ptsTypes="AA">
                                      <p:cBhvr>
                                        <p:cTn id="3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" grpId="0" animBg="1"/>
      <p:bldP spid="414" grpId="1" animBg="1"/>
      <p:bldP spid="415" grpId="0" animBg="1"/>
      <p:bldP spid="415" grpId="1" animBg="1"/>
      <p:bldP spid="416" grpId="0" animBg="1"/>
      <p:bldP spid="416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7" name="直接连接符 226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4.1</a:t>
            </a:r>
            <a:r>
              <a:rPr lang="zh-CN" altLang="en-US" sz="2400" dirty="0"/>
              <a:t> </a:t>
            </a:r>
            <a:r>
              <a:rPr lang="zh-CN" altLang="en-US" sz="2400" dirty="0" smtClean="0"/>
              <a:t>结论</a:t>
            </a:r>
            <a:endParaRPr lang="zh-CN" altLang="en-US" sz="2400" dirty="0"/>
          </a:p>
        </p:txBody>
      </p:sp>
      <p:grpSp>
        <p:nvGrpSpPr>
          <p:cNvPr id="229" name="组合 228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230" name="任意多边形 229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32" name="组合 231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233" name="圆角矩形 232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圆角矩形 233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圆角矩形 234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圆角矩形 235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圆角矩形 236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圆角矩形 237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9" name="圆角矩形 238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圆角矩形 239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圆角矩形 240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圆角矩形 241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圆角矩形 242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圆角矩形 243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圆角矩形 244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圆角矩形 245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圆角矩形 246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圆角矩形 247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9" name="圆角矩形 248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圆角矩形 249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圆角矩形 250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圆角矩形 251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圆角矩形 252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圆角矩形 253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圆角矩形 254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圆角矩形 255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36" name="组合 2"/>
          <p:cNvGrpSpPr/>
          <p:nvPr/>
        </p:nvGrpSpPr>
        <p:grpSpPr>
          <a:xfrm>
            <a:off x="665840" y="1007342"/>
            <a:ext cx="10764159" cy="5146519"/>
            <a:chOff x="2980816" y="2226870"/>
            <a:chExt cx="6267540" cy="3926989"/>
          </a:xfrm>
        </p:grpSpPr>
        <p:grpSp>
          <p:nvGrpSpPr>
            <p:cNvPr id="137" name="组合 1"/>
            <p:cNvGrpSpPr/>
            <p:nvPr/>
          </p:nvGrpSpPr>
          <p:grpSpPr>
            <a:xfrm>
              <a:off x="2980816" y="2226870"/>
              <a:ext cx="6267540" cy="3817257"/>
              <a:chOff x="2980816" y="2226870"/>
              <a:chExt cx="6267540" cy="3817257"/>
            </a:xfrm>
          </p:grpSpPr>
          <p:grpSp>
            <p:nvGrpSpPr>
              <p:cNvPr id="139" name="组合 7"/>
              <p:cNvGrpSpPr/>
              <p:nvPr/>
            </p:nvGrpSpPr>
            <p:grpSpPr>
              <a:xfrm>
                <a:off x="2992052" y="2226870"/>
                <a:ext cx="6236814" cy="3817257"/>
                <a:chOff x="1191650" y="2226870"/>
                <a:chExt cx="6236814" cy="3817257"/>
              </a:xfrm>
            </p:grpSpPr>
            <p:sp>
              <p:nvSpPr>
                <p:cNvPr id="144" name="任意多边形 211"/>
                <p:cNvSpPr/>
                <p:nvPr/>
              </p:nvSpPr>
              <p:spPr>
                <a:xfrm>
                  <a:off x="1251852" y="2226870"/>
                  <a:ext cx="6121405" cy="3817257"/>
                </a:xfrm>
                <a:custGeom>
                  <a:avLst/>
                  <a:gdLst>
                    <a:gd name="connsiteX0" fmla="*/ 200788 w 6541958"/>
                    <a:gd name="connsiteY0" fmla="*/ 0 h 3817257"/>
                    <a:gd name="connsiteX1" fmla="*/ 687242 w 6541958"/>
                    <a:gd name="connsiteY1" fmla="*/ 0 h 3817257"/>
                    <a:gd name="connsiteX2" fmla="*/ 725398 w 6541958"/>
                    <a:gd name="connsiteY2" fmla="*/ 152625 h 3817257"/>
                    <a:gd name="connsiteX3" fmla="*/ 3436978 w 6541958"/>
                    <a:gd name="connsiteY3" fmla="*/ 152625 h 3817257"/>
                    <a:gd name="connsiteX4" fmla="*/ 3475135 w 6541958"/>
                    <a:gd name="connsiteY4" fmla="*/ 0 h 3817257"/>
                    <a:gd name="connsiteX5" fmla="*/ 6341170 w 6541958"/>
                    <a:gd name="connsiteY5" fmla="*/ 0 h 3817257"/>
                    <a:gd name="connsiteX6" fmla="*/ 6541958 w 6541958"/>
                    <a:gd name="connsiteY6" fmla="*/ 200788 h 3817257"/>
                    <a:gd name="connsiteX7" fmla="*/ 6541958 w 6541958"/>
                    <a:gd name="connsiteY7" fmla="*/ 3616469 h 3817257"/>
                    <a:gd name="connsiteX8" fmla="*/ 6341170 w 6541958"/>
                    <a:gd name="connsiteY8" fmla="*/ 3817257 h 3817257"/>
                    <a:gd name="connsiteX9" fmla="*/ 5966950 w 6541958"/>
                    <a:gd name="connsiteY9" fmla="*/ 3817257 h 3817257"/>
                    <a:gd name="connsiteX10" fmla="*/ 5926250 w 6541958"/>
                    <a:gd name="connsiteY10" fmla="*/ 3654456 h 3817257"/>
                    <a:gd name="connsiteX11" fmla="*/ 3142651 w 6541958"/>
                    <a:gd name="connsiteY11" fmla="*/ 3654456 h 3817257"/>
                    <a:gd name="connsiteX12" fmla="*/ 3101951 w 6541958"/>
                    <a:gd name="connsiteY12" fmla="*/ 3817257 h 3817257"/>
                    <a:gd name="connsiteX13" fmla="*/ 200788 w 6541958"/>
                    <a:gd name="connsiteY13" fmla="*/ 3817257 h 3817257"/>
                    <a:gd name="connsiteX14" fmla="*/ 0 w 6541958"/>
                    <a:gd name="connsiteY14" fmla="*/ 3616469 h 3817257"/>
                    <a:gd name="connsiteX15" fmla="*/ 0 w 6541958"/>
                    <a:gd name="connsiteY15" fmla="*/ 200788 h 3817257"/>
                    <a:gd name="connsiteX16" fmla="*/ 200788 w 6541958"/>
                    <a:gd name="connsiteY16" fmla="*/ 0 h 3817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541958" h="3817257">
                      <a:moveTo>
                        <a:pt x="200788" y="0"/>
                      </a:moveTo>
                      <a:lnTo>
                        <a:pt x="687242" y="0"/>
                      </a:lnTo>
                      <a:lnTo>
                        <a:pt x="725398" y="152625"/>
                      </a:lnTo>
                      <a:lnTo>
                        <a:pt x="3436978" y="152625"/>
                      </a:lnTo>
                      <a:lnTo>
                        <a:pt x="3475135" y="0"/>
                      </a:lnTo>
                      <a:lnTo>
                        <a:pt x="6341170" y="0"/>
                      </a:lnTo>
                      <a:cubicBezTo>
                        <a:pt x="6452062" y="0"/>
                        <a:pt x="6541958" y="89896"/>
                        <a:pt x="6541958" y="200788"/>
                      </a:cubicBezTo>
                      <a:lnTo>
                        <a:pt x="6541958" y="3616469"/>
                      </a:lnTo>
                      <a:cubicBezTo>
                        <a:pt x="6541958" y="3727361"/>
                        <a:pt x="6452062" y="3817257"/>
                        <a:pt x="6341170" y="3817257"/>
                      </a:cubicBezTo>
                      <a:lnTo>
                        <a:pt x="5966950" y="3817257"/>
                      </a:lnTo>
                      <a:lnTo>
                        <a:pt x="5926250" y="3654456"/>
                      </a:lnTo>
                      <a:lnTo>
                        <a:pt x="3142651" y="3654456"/>
                      </a:lnTo>
                      <a:lnTo>
                        <a:pt x="3101951" y="3817257"/>
                      </a:lnTo>
                      <a:lnTo>
                        <a:pt x="200788" y="3817257"/>
                      </a:lnTo>
                      <a:cubicBezTo>
                        <a:pt x="89896" y="3817257"/>
                        <a:pt x="0" y="3727361"/>
                        <a:pt x="0" y="3616469"/>
                      </a:cubicBezTo>
                      <a:lnTo>
                        <a:pt x="0" y="200788"/>
                      </a:lnTo>
                      <a:cubicBezTo>
                        <a:pt x="0" y="89896"/>
                        <a:pt x="89896" y="0"/>
                        <a:pt x="200788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chemeClr val="bg1">
                      <a:alpha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 useBgFill="1">
              <p:nvSpPr>
                <p:cNvPr id="145" name="矩形 144"/>
                <p:cNvSpPr/>
                <p:nvPr/>
              </p:nvSpPr>
              <p:spPr>
                <a:xfrm>
                  <a:off x="1191650" y="3518641"/>
                  <a:ext cx="120404" cy="123371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 useBgFill="1">
              <p:nvSpPr>
                <p:cNvPr id="146" name="矩形 145"/>
                <p:cNvSpPr/>
                <p:nvPr/>
              </p:nvSpPr>
              <p:spPr>
                <a:xfrm>
                  <a:off x="7308060" y="3518641"/>
                  <a:ext cx="120404" cy="123371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40" name="矩形 139"/>
              <p:cNvSpPr/>
              <p:nvPr/>
            </p:nvSpPr>
            <p:spPr>
              <a:xfrm>
                <a:off x="2980816" y="3513085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2980816" y="4595193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/>
              <p:cNvSpPr/>
              <p:nvPr/>
            </p:nvSpPr>
            <p:spPr>
              <a:xfrm>
                <a:off x="9105481" y="3513085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矩形 142"/>
              <p:cNvSpPr/>
              <p:nvPr/>
            </p:nvSpPr>
            <p:spPr>
              <a:xfrm>
                <a:off x="9105481" y="4595193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8" name="文本框 137"/>
            <p:cNvSpPr txBox="1"/>
            <p:nvPr/>
          </p:nvSpPr>
          <p:spPr>
            <a:xfrm>
              <a:off x="6412933" y="5876860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1200" dirty="0">
                <a:solidFill>
                  <a:schemeClr val="bg1">
                    <a:alpha val="50000"/>
                  </a:schemeClr>
                </a:solidFill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1574801" y="2114455"/>
            <a:ext cx="907994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25000"/>
              </a:lnSpc>
              <a:spcAft>
                <a:spcPts val="0"/>
              </a:spcAft>
            </a:pP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通过对现有技术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手段、理论知识以及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实现项目分析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得知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，在</a:t>
            </a:r>
            <a:r>
              <a:rPr lang="en-US" altLang="zh-CN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Chrome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浏览器上实现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一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个</a:t>
            </a:r>
            <a:r>
              <a:rPr lang="zh-CN" altLang="en-US" dirty="0" smtClean="0">
                <a:solidFill>
                  <a:srgbClr val="C00000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比较稳定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的粒子系统是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可行的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。并且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经多次的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观察，即使在长时间运行对应代码依然不会出现卡顿现象，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能够稳定运行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。</a:t>
            </a:r>
          </a:p>
          <a:p>
            <a:pPr indent="304800">
              <a:lnSpc>
                <a:spcPct val="125000"/>
              </a:lnSpc>
              <a:spcAft>
                <a:spcPts val="0"/>
              </a:spcAft>
            </a:pP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在之上的测试阶段，也通过相应的专业的方法，经过自动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和人工测试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，结果都在可接受范围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之内。</a:t>
            </a:r>
            <a:r>
              <a:rPr lang="en-US" altLang="zh-CN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FPS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的检测值在最佳的</a:t>
            </a:r>
            <a:r>
              <a:rPr lang="en-US" altLang="zh-CN" dirty="0" smtClean="0">
                <a:solidFill>
                  <a:srgbClr val="C00000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60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左右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波动，代码运行时所占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内存约为</a:t>
            </a:r>
            <a:r>
              <a:rPr lang="en-US" altLang="zh-CN" dirty="0">
                <a:solidFill>
                  <a:srgbClr val="C00000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43M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左右，代码打包过后越为</a:t>
            </a:r>
            <a:r>
              <a:rPr lang="en-US" altLang="zh-CN" dirty="0">
                <a:solidFill>
                  <a:srgbClr val="C00000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7M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左右，远比</a:t>
            </a:r>
            <a:r>
              <a:rPr lang="en-US" altLang="zh-CN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OPENGL</a:t>
            </a:r>
            <a:r>
              <a:rPr lang="zh-CN" altLang="en-US" dirty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所占据的代码量小。并且经过测试在移植到移动设备上依然能够完整的显示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。</a:t>
            </a:r>
            <a:r>
              <a:rPr lang="zh-CN" altLang="en-US" dirty="0" smtClean="0">
                <a:solidFill>
                  <a:srgbClr val="C00000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综上所述</a:t>
            </a:r>
            <a:r>
              <a:rPr lang="zh-CN" altLang="en-US" dirty="0" smtClean="0">
                <a:solidFill>
                  <a:schemeClr val="bg1"/>
                </a:solidFill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，在浏览器上能够实现一个完整稳定的粒子系统，并且浏览器也可以成为图形学算法的实现平台之一。</a:t>
            </a:r>
            <a:endParaRPr lang="zh-CN" altLang="zh-CN" dirty="0">
              <a:solidFill>
                <a:schemeClr val="bg1"/>
              </a:solidFill>
              <a:effectLst/>
              <a:latin typeface="apple-system;BlinkMacSystemFont" charset="0"/>
              <a:ea typeface="apple-system;BlinkMacSystemFont" charset="0"/>
              <a:cs typeface="apple-system;BlinkMacSystemFon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69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7" name="直接连接符 226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4.2</a:t>
            </a:r>
            <a:r>
              <a:rPr lang="zh-CN" altLang="en-US" sz="2400" dirty="0" smtClean="0"/>
              <a:t> 展示</a:t>
            </a:r>
            <a:endParaRPr lang="zh-CN" altLang="en-US" sz="2400" dirty="0"/>
          </a:p>
        </p:txBody>
      </p:sp>
      <p:grpSp>
        <p:nvGrpSpPr>
          <p:cNvPr id="229" name="组合 228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230" name="任意多边形 229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32" name="组合 231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233" name="圆角矩形 232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圆角矩形 233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圆角矩形 234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圆角矩形 235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圆角矩形 236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圆角矩形 237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9" name="圆角矩形 238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圆角矩形 239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圆角矩形 240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圆角矩形 241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圆角矩形 242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圆角矩形 243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圆角矩形 244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圆角矩形 245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圆角矩形 246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圆角矩形 247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9" name="圆角矩形 248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圆角矩形 249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圆角矩形 250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圆角矩形 251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圆角矩形 252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圆角矩形 253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圆角矩形 254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圆角矩形 255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36" name="组合 2"/>
          <p:cNvGrpSpPr/>
          <p:nvPr/>
        </p:nvGrpSpPr>
        <p:grpSpPr>
          <a:xfrm>
            <a:off x="665840" y="1007342"/>
            <a:ext cx="10764159" cy="5146519"/>
            <a:chOff x="2980816" y="2226870"/>
            <a:chExt cx="6267540" cy="3926989"/>
          </a:xfrm>
        </p:grpSpPr>
        <p:grpSp>
          <p:nvGrpSpPr>
            <p:cNvPr id="137" name="组合 1"/>
            <p:cNvGrpSpPr/>
            <p:nvPr/>
          </p:nvGrpSpPr>
          <p:grpSpPr>
            <a:xfrm>
              <a:off x="2980816" y="2226870"/>
              <a:ext cx="6267540" cy="3817257"/>
              <a:chOff x="2980816" y="2226870"/>
              <a:chExt cx="6267540" cy="3817257"/>
            </a:xfrm>
          </p:grpSpPr>
          <p:grpSp>
            <p:nvGrpSpPr>
              <p:cNvPr id="139" name="组合 7"/>
              <p:cNvGrpSpPr/>
              <p:nvPr/>
            </p:nvGrpSpPr>
            <p:grpSpPr>
              <a:xfrm>
                <a:off x="2992052" y="2226870"/>
                <a:ext cx="6236814" cy="3817257"/>
                <a:chOff x="1191650" y="2226870"/>
                <a:chExt cx="6236814" cy="3817257"/>
              </a:xfrm>
            </p:grpSpPr>
            <p:sp>
              <p:nvSpPr>
                <p:cNvPr id="144" name="任意多边形 211"/>
                <p:cNvSpPr/>
                <p:nvPr/>
              </p:nvSpPr>
              <p:spPr>
                <a:xfrm>
                  <a:off x="1251852" y="2226870"/>
                  <a:ext cx="6121405" cy="3817257"/>
                </a:xfrm>
                <a:custGeom>
                  <a:avLst/>
                  <a:gdLst>
                    <a:gd name="connsiteX0" fmla="*/ 200788 w 6541958"/>
                    <a:gd name="connsiteY0" fmla="*/ 0 h 3817257"/>
                    <a:gd name="connsiteX1" fmla="*/ 687242 w 6541958"/>
                    <a:gd name="connsiteY1" fmla="*/ 0 h 3817257"/>
                    <a:gd name="connsiteX2" fmla="*/ 725398 w 6541958"/>
                    <a:gd name="connsiteY2" fmla="*/ 152625 h 3817257"/>
                    <a:gd name="connsiteX3" fmla="*/ 3436978 w 6541958"/>
                    <a:gd name="connsiteY3" fmla="*/ 152625 h 3817257"/>
                    <a:gd name="connsiteX4" fmla="*/ 3475135 w 6541958"/>
                    <a:gd name="connsiteY4" fmla="*/ 0 h 3817257"/>
                    <a:gd name="connsiteX5" fmla="*/ 6341170 w 6541958"/>
                    <a:gd name="connsiteY5" fmla="*/ 0 h 3817257"/>
                    <a:gd name="connsiteX6" fmla="*/ 6541958 w 6541958"/>
                    <a:gd name="connsiteY6" fmla="*/ 200788 h 3817257"/>
                    <a:gd name="connsiteX7" fmla="*/ 6541958 w 6541958"/>
                    <a:gd name="connsiteY7" fmla="*/ 3616469 h 3817257"/>
                    <a:gd name="connsiteX8" fmla="*/ 6341170 w 6541958"/>
                    <a:gd name="connsiteY8" fmla="*/ 3817257 h 3817257"/>
                    <a:gd name="connsiteX9" fmla="*/ 5966950 w 6541958"/>
                    <a:gd name="connsiteY9" fmla="*/ 3817257 h 3817257"/>
                    <a:gd name="connsiteX10" fmla="*/ 5926250 w 6541958"/>
                    <a:gd name="connsiteY10" fmla="*/ 3654456 h 3817257"/>
                    <a:gd name="connsiteX11" fmla="*/ 3142651 w 6541958"/>
                    <a:gd name="connsiteY11" fmla="*/ 3654456 h 3817257"/>
                    <a:gd name="connsiteX12" fmla="*/ 3101951 w 6541958"/>
                    <a:gd name="connsiteY12" fmla="*/ 3817257 h 3817257"/>
                    <a:gd name="connsiteX13" fmla="*/ 200788 w 6541958"/>
                    <a:gd name="connsiteY13" fmla="*/ 3817257 h 3817257"/>
                    <a:gd name="connsiteX14" fmla="*/ 0 w 6541958"/>
                    <a:gd name="connsiteY14" fmla="*/ 3616469 h 3817257"/>
                    <a:gd name="connsiteX15" fmla="*/ 0 w 6541958"/>
                    <a:gd name="connsiteY15" fmla="*/ 200788 h 3817257"/>
                    <a:gd name="connsiteX16" fmla="*/ 200788 w 6541958"/>
                    <a:gd name="connsiteY16" fmla="*/ 0 h 3817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541958" h="3817257">
                      <a:moveTo>
                        <a:pt x="200788" y="0"/>
                      </a:moveTo>
                      <a:lnTo>
                        <a:pt x="687242" y="0"/>
                      </a:lnTo>
                      <a:lnTo>
                        <a:pt x="725398" y="152625"/>
                      </a:lnTo>
                      <a:lnTo>
                        <a:pt x="3436978" y="152625"/>
                      </a:lnTo>
                      <a:lnTo>
                        <a:pt x="3475135" y="0"/>
                      </a:lnTo>
                      <a:lnTo>
                        <a:pt x="6341170" y="0"/>
                      </a:lnTo>
                      <a:cubicBezTo>
                        <a:pt x="6452062" y="0"/>
                        <a:pt x="6541958" y="89896"/>
                        <a:pt x="6541958" y="200788"/>
                      </a:cubicBezTo>
                      <a:lnTo>
                        <a:pt x="6541958" y="3616469"/>
                      </a:lnTo>
                      <a:cubicBezTo>
                        <a:pt x="6541958" y="3727361"/>
                        <a:pt x="6452062" y="3817257"/>
                        <a:pt x="6341170" y="3817257"/>
                      </a:cubicBezTo>
                      <a:lnTo>
                        <a:pt x="5966950" y="3817257"/>
                      </a:lnTo>
                      <a:lnTo>
                        <a:pt x="5926250" y="3654456"/>
                      </a:lnTo>
                      <a:lnTo>
                        <a:pt x="3142651" y="3654456"/>
                      </a:lnTo>
                      <a:lnTo>
                        <a:pt x="3101951" y="3817257"/>
                      </a:lnTo>
                      <a:lnTo>
                        <a:pt x="200788" y="3817257"/>
                      </a:lnTo>
                      <a:cubicBezTo>
                        <a:pt x="89896" y="3817257"/>
                        <a:pt x="0" y="3727361"/>
                        <a:pt x="0" y="3616469"/>
                      </a:cubicBezTo>
                      <a:lnTo>
                        <a:pt x="0" y="200788"/>
                      </a:lnTo>
                      <a:cubicBezTo>
                        <a:pt x="0" y="89896"/>
                        <a:pt x="89896" y="0"/>
                        <a:pt x="200788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chemeClr val="bg1">
                      <a:alpha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 useBgFill="1">
              <p:nvSpPr>
                <p:cNvPr id="145" name="矩形 144"/>
                <p:cNvSpPr/>
                <p:nvPr/>
              </p:nvSpPr>
              <p:spPr>
                <a:xfrm>
                  <a:off x="1191650" y="3518641"/>
                  <a:ext cx="120404" cy="123371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 useBgFill="1">
              <p:nvSpPr>
                <p:cNvPr id="146" name="矩形 145"/>
                <p:cNvSpPr/>
                <p:nvPr/>
              </p:nvSpPr>
              <p:spPr>
                <a:xfrm>
                  <a:off x="7308060" y="3518641"/>
                  <a:ext cx="120404" cy="123371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40" name="矩形 139"/>
              <p:cNvSpPr/>
              <p:nvPr/>
            </p:nvSpPr>
            <p:spPr>
              <a:xfrm>
                <a:off x="2980816" y="3513085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2980816" y="4595193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/>
              <p:cNvSpPr/>
              <p:nvPr/>
            </p:nvSpPr>
            <p:spPr>
              <a:xfrm>
                <a:off x="9105481" y="3513085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矩形 142"/>
              <p:cNvSpPr/>
              <p:nvPr/>
            </p:nvSpPr>
            <p:spPr>
              <a:xfrm>
                <a:off x="9105481" y="4595193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8" name="文本框 137"/>
            <p:cNvSpPr txBox="1"/>
            <p:nvPr/>
          </p:nvSpPr>
          <p:spPr>
            <a:xfrm>
              <a:off x="6412933" y="5876860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1200" dirty="0">
                <a:solidFill>
                  <a:schemeClr val="bg1">
                    <a:alpha val="50000"/>
                  </a:schemeClr>
                </a:solidFill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>
            <a:off x="3169105" y="1865938"/>
            <a:ext cx="5302779" cy="2960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25000"/>
              </a:lnSpc>
              <a:spcAft>
                <a:spcPts val="0"/>
              </a:spcAft>
            </a:pPr>
            <a:r>
              <a:rPr lang="zh-CN" altLang="en-US" sz="16600" dirty="0" smtClean="0">
                <a:solidFill>
                  <a:schemeClr val="bg1"/>
                </a:solidFill>
                <a:effectLst/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视频</a:t>
            </a:r>
            <a:endParaRPr lang="zh-CN" altLang="zh-CN" sz="16600" dirty="0">
              <a:solidFill>
                <a:schemeClr val="bg1"/>
              </a:solidFill>
              <a:effectLst/>
              <a:latin typeface="apple-system;BlinkMacSystemFont" charset="0"/>
              <a:ea typeface="apple-system;BlinkMacSystemFont" charset="0"/>
              <a:cs typeface="apple-system;BlinkMacSystemFon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92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任意多边形 105"/>
          <p:cNvSpPr/>
          <p:nvPr/>
        </p:nvSpPr>
        <p:spPr>
          <a:xfrm>
            <a:off x="2136645" y="1347887"/>
            <a:ext cx="7807457" cy="4252814"/>
          </a:xfrm>
          <a:custGeom>
            <a:avLst/>
            <a:gdLst>
              <a:gd name="connsiteX0" fmla="*/ 641553 w 7807457"/>
              <a:gd name="connsiteY0" fmla="*/ 0 h 4252814"/>
              <a:gd name="connsiteX1" fmla="*/ 7212630 w 7807457"/>
              <a:gd name="connsiteY1" fmla="*/ 0 h 4252814"/>
              <a:gd name="connsiteX2" fmla="*/ 7441921 w 7807457"/>
              <a:gd name="connsiteY2" fmla="*/ 0 h 4252814"/>
              <a:gd name="connsiteX3" fmla="*/ 7667497 w 7807457"/>
              <a:gd name="connsiteY3" fmla="*/ 0 h 4252814"/>
              <a:gd name="connsiteX4" fmla="*/ 7667497 w 7807457"/>
              <a:gd name="connsiteY4" fmla="*/ 372346 h 4252814"/>
              <a:gd name="connsiteX5" fmla="*/ 7807457 w 7807457"/>
              <a:gd name="connsiteY5" fmla="*/ 372346 h 4252814"/>
              <a:gd name="connsiteX6" fmla="*/ 7807457 w 7807457"/>
              <a:gd name="connsiteY6" fmla="*/ 559834 h 4252814"/>
              <a:gd name="connsiteX7" fmla="*/ 7807457 w 7807457"/>
              <a:gd name="connsiteY7" fmla="*/ 663834 h 4252814"/>
              <a:gd name="connsiteX8" fmla="*/ 7723483 w 7807457"/>
              <a:gd name="connsiteY8" fmla="*/ 684828 h 4252814"/>
              <a:gd name="connsiteX9" fmla="*/ 7723483 w 7807457"/>
              <a:gd name="connsiteY9" fmla="*/ 2224380 h 4252814"/>
              <a:gd name="connsiteX10" fmla="*/ 7807457 w 7807457"/>
              <a:gd name="connsiteY10" fmla="*/ 2245373 h 4252814"/>
              <a:gd name="connsiteX11" fmla="*/ 7807457 w 7807457"/>
              <a:gd name="connsiteY11" fmla="*/ 3127483 h 4252814"/>
              <a:gd name="connsiteX12" fmla="*/ 7552917 w 7807457"/>
              <a:gd name="connsiteY12" fmla="*/ 3191118 h 4252814"/>
              <a:gd name="connsiteX13" fmla="*/ 7552917 w 7807457"/>
              <a:gd name="connsiteY13" fmla="*/ 3543444 h 4252814"/>
              <a:gd name="connsiteX14" fmla="*/ 7441921 w 7807457"/>
              <a:gd name="connsiteY14" fmla="*/ 3604930 h 4252814"/>
              <a:gd name="connsiteX15" fmla="*/ 7441921 w 7807457"/>
              <a:gd name="connsiteY15" fmla="*/ 3911911 h 4252814"/>
              <a:gd name="connsiteX16" fmla="*/ 7247386 w 7807457"/>
              <a:gd name="connsiteY16" fmla="*/ 4252814 h 4252814"/>
              <a:gd name="connsiteX17" fmla="*/ 4097790 w 7807457"/>
              <a:gd name="connsiteY17" fmla="*/ 4252814 h 4252814"/>
              <a:gd name="connsiteX18" fmla="*/ 3931047 w 7807457"/>
              <a:gd name="connsiteY18" fmla="*/ 3960612 h 4252814"/>
              <a:gd name="connsiteX19" fmla="*/ 597255 w 7807457"/>
              <a:gd name="connsiteY19" fmla="*/ 3960612 h 4252814"/>
              <a:gd name="connsiteX20" fmla="*/ 162340 w 7807457"/>
              <a:gd name="connsiteY20" fmla="*/ 3677064 h 4252814"/>
              <a:gd name="connsiteX21" fmla="*/ 162340 w 7807457"/>
              <a:gd name="connsiteY21" fmla="*/ 2993139 h 4252814"/>
              <a:gd name="connsiteX22" fmla="*/ 0 w 7807457"/>
              <a:gd name="connsiteY22" fmla="*/ 2884480 h 4252814"/>
              <a:gd name="connsiteX23" fmla="*/ 0 w 7807457"/>
              <a:gd name="connsiteY23" fmla="*/ 1612840 h 4252814"/>
              <a:gd name="connsiteX24" fmla="*/ 162340 w 7807457"/>
              <a:gd name="connsiteY24" fmla="*/ 1504181 h 4252814"/>
              <a:gd name="connsiteX25" fmla="*/ 162340 w 7807457"/>
              <a:gd name="connsiteY25" fmla="*/ 939139 h 4252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807457" h="4252814">
                <a:moveTo>
                  <a:pt x="641553" y="0"/>
                </a:moveTo>
                <a:lnTo>
                  <a:pt x="7212630" y="0"/>
                </a:lnTo>
                <a:lnTo>
                  <a:pt x="7441921" y="0"/>
                </a:lnTo>
                <a:lnTo>
                  <a:pt x="7667497" y="0"/>
                </a:lnTo>
                <a:lnTo>
                  <a:pt x="7667497" y="372346"/>
                </a:lnTo>
                <a:lnTo>
                  <a:pt x="7807457" y="372346"/>
                </a:lnTo>
                <a:lnTo>
                  <a:pt x="7807457" y="559834"/>
                </a:lnTo>
                <a:lnTo>
                  <a:pt x="7807457" y="663834"/>
                </a:lnTo>
                <a:lnTo>
                  <a:pt x="7723483" y="684828"/>
                </a:lnTo>
                <a:lnTo>
                  <a:pt x="7723483" y="2224380"/>
                </a:lnTo>
                <a:lnTo>
                  <a:pt x="7807457" y="2245373"/>
                </a:lnTo>
                <a:lnTo>
                  <a:pt x="7807457" y="3127483"/>
                </a:lnTo>
                <a:lnTo>
                  <a:pt x="7552917" y="3191118"/>
                </a:lnTo>
                <a:lnTo>
                  <a:pt x="7552917" y="3543444"/>
                </a:lnTo>
                <a:lnTo>
                  <a:pt x="7441921" y="3604930"/>
                </a:lnTo>
                <a:lnTo>
                  <a:pt x="7441921" y="3911911"/>
                </a:lnTo>
                <a:lnTo>
                  <a:pt x="7247386" y="4252814"/>
                </a:lnTo>
                <a:lnTo>
                  <a:pt x="4097790" y="4252814"/>
                </a:lnTo>
                <a:lnTo>
                  <a:pt x="3931047" y="3960612"/>
                </a:lnTo>
                <a:lnTo>
                  <a:pt x="597255" y="3960612"/>
                </a:lnTo>
                <a:lnTo>
                  <a:pt x="162340" y="3677064"/>
                </a:lnTo>
                <a:lnTo>
                  <a:pt x="162340" y="2993139"/>
                </a:lnTo>
                <a:lnTo>
                  <a:pt x="0" y="2884480"/>
                </a:lnTo>
                <a:lnTo>
                  <a:pt x="0" y="1612840"/>
                </a:lnTo>
                <a:lnTo>
                  <a:pt x="162340" y="1504181"/>
                </a:lnTo>
                <a:lnTo>
                  <a:pt x="162340" y="939139"/>
                </a:lnTo>
                <a:close/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任意多边形 124"/>
          <p:cNvSpPr/>
          <p:nvPr/>
        </p:nvSpPr>
        <p:spPr>
          <a:xfrm>
            <a:off x="1589674" y="1347889"/>
            <a:ext cx="743455" cy="4012161"/>
          </a:xfrm>
          <a:custGeom>
            <a:avLst/>
            <a:gdLst>
              <a:gd name="connsiteX0" fmla="*/ 198992 w 743455"/>
              <a:gd name="connsiteY0" fmla="*/ 0 h 4012161"/>
              <a:gd name="connsiteX1" fmla="*/ 743455 w 743455"/>
              <a:gd name="connsiteY1" fmla="*/ 0 h 4012161"/>
              <a:gd name="connsiteX2" fmla="*/ 743455 w 743455"/>
              <a:gd name="connsiteY2" fmla="*/ 182858 h 4012161"/>
              <a:gd name="connsiteX3" fmla="*/ 508903 w 743455"/>
              <a:gd name="connsiteY3" fmla="*/ 226947 h 4012161"/>
              <a:gd name="connsiteX4" fmla="*/ 508903 w 743455"/>
              <a:gd name="connsiteY4" fmla="*/ 558627 h 4012161"/>
              <a:gd name="connsiteX5" fmla="*/ 372717 w 743455"/>
              <a:gd name="connsiteY5" fmla="*/ 584226 h 4012161"/>
              <a:gd name="connsiteX6" fmla="*/ 372717 w 743455"/>
              <a:gd name="connsiteY6" fmla="*/ 935737 h 4012161"/>
              <a:gd name="connsiteX7" fmla="*/ 534910 w 743455"/>
              <a:gd name="connsiteY7" fmla="*/ 966224 h 4012161"/>
              <a:gd name="connsiteX8" fmla="*/ 534910 w 743455"/>
              <a:gd name="connsiteY8" fmla="*/ 1411030 h 4012161"/>
              <a:gd name="connsiteX9" fmla="*/ 247002 w 743455"/>
              <a:gd name="connsiteY9" fmla="*/ 1483007 h 4012161"/>
              <a:gd name="connsiteX10" fmla="*/ 247002 w 743455"/>
              <a:gd name="connsiteY10" fmla="*/ 2995316 h 4012161"/>
              <a:gd name="connsiteX11" fmla="*/ 462045 w 743455"/>
              <a:gd name="connsiteY11" fmla="*/ 3049077 h 4012161"/>
              <a:gd name="connsiteX12" fmla="*/ 462045 w 743455"/>
              <a:gd name="connsiteY12" fmla="*/ 3273935 h 4012161"/>
              <a:gd name="connsiteX13" fmla="*/ 372716 w 743455"/>
              <a:gd name="connsiteY13" fmla="*/ 3296267 h 4012161"/>
              <a:gd name="connsiteX14" fmla="*/ 372716 w 743455"/>
              <a:gd name="connsiteY14" fmla="*/ 3778406 h 4012161"/>
              <a:gd name="connsiteX15" fmla="*/ 743455 w 743455"/>
              <a:gd name="connsiteY15" fmla="*/ 3871091 h 4012161"/>
              <a:gd name="connsiteX16" fmla="*/ 743455 w 743455"/>
              <a:gd name="connsiteY16" fmla="*/ 4012161 h 4012161"/>
              <a:gd name="connsiteX17" fmla="*/ 198992 w 743455"/>
              <a:gd name="connsiteY17" fmla="*/ 4012161 h 4012161"/>
              <a:gd name="connsiteX18" fmla="*/ 0 w 743455"/>
              <a:gd name="connsiteY18" fmla="*/ 3690686 h 4012161"/>
              <a:gd name="connsiteX19" fmla="*/ 0 w 743455"/>
              <a:gd name="connsiteY19" fmla="*/ 321475 h 4012161"/>
              <a:gd name="connsiteX20" fmla="*/ 198992 w 743455"/>
              <a:gd name="connsiteY20" fmla="*/ 0 h 4012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43455" h="4012161">
                <a:moveTo>
                  <a:pt x="198992" y="0"/>
                </a:moveTo>
                <a:lnTo>
                  <a:pt x="743455" y="0"/>
                </a:lnTo>
                <a:lnTo>
                  <a:pt x="743455" y="182858"/>
                </a:lnTo>
                <a:lnTo>
                  <a:pt x="508903" y="226947"/>
                </a:lnTo>
                <a:lnTo>
                  <a:pt x="508903" y="558627"/>
                </a:lnTo>
                <a:lnTo>
                  <a:pt x="372717" y="584226"/>
                </a:lnTo>
                <a:lnTo>
                  <a:pt x="372717" y="935737"/>
                </a:lnTo>
                <a:lnTo>
                  <a:pt x="534910" y="966224"/>
                </a:lnTo>
                <a:lnTo>
                  <a:pt x="534910" y="1411030"/>
                </a:lnTo>
                <a:lnTo>
                  <a:pt x="247002" y="1483007"/>
                </a:lnTo>
                <a:lnTo>
                  <a:pt x="247002" y="2995316"/>
                </a:lnTo>
                <a:lnTo>
                  <a:pt x="462045" y="3049077"/>
                </a:lnTo>
                <a:lnTo>
                  <a:pt x="462045" y="3273935"/>
                </a:lnTo>
                <a:lnTo>
                  <a:pt x="372716" y="3296267"/>
                </a:lnTo>
                <a:lnTo>
                  <a:pt x="372716" y="3778406"/>
                </a:lnTo>
                <a:lnTo>
                  <a:pt x="743455" y="3871091"/>
                </a:lnTo>
                <a:lnTo>
                  <a:pt x="743455" y="4012161"/>
                </a:lnTo>
                <a:lnTo>
                  <a:pt x="198992" y="4012161"/>
                </a:lnTo>
                <a:cubicBezTo>
                  <a:pt x="89092" y="4012161"/>
                  <a:pt x="0" y="3868232"/>
                  <a:pt x="0" y="3690686"/>
                </a:cubicBezTo>
                <a:lnTo>
                  <a:pt x="0" y="321475"/>
                </a:lnTo>
                <a:cubicBezTo>
                  <a:pt x="0" y="143929"/>
                  <a:pt x="89092" y="0"/>
                  <a:pt x="198992" y="0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任意多边形 130"/>
          <p:cNvSpPr/>
          <p:nvPr/>
        </p:nvSpPr>
        <p:spPr>
          <a:xfrm flipH="1" flipV="1">
            <a:off x="9899911" y="1347889"/>
            <a:ext cx="782445" cy="4012161"/>
          </a:xfrm>
          <a:custGeom>
            <a:avLst/>
            <a:gdLst>
              <a:gd name="connsiteX0" fmla="*/ 641485 w 782445"/>
              <a:gd name="connsiteY0" fmla="*/ 4012161 h 4012161"/>
              <a:gd name="connsiteX1" fmla="*/ 171699 w 782445"/>
              <a:gd name="connsiteY1" fmla="*/ 4012161 h 4012161"/>
              <a:gd name="connsiteX2" fmla="*/ 0 w 782445"/>
              <a:gd name="connsiteY2" fmla="*/ 3690686 h 4012161"/>
              <a:gd name="connsiteX3" fmla="*/ 0 w 782445"/>
              <a:gd name="connsiteY3" fmla="*/ 321475 h 4012161"/>
              <a:gd name="connsiteX4" fmla="*/ 171699 w 782445"/>
              <a:gd name="connsiteY4" fmla="*/ 0 h 4012161"/>
              <a:gd name="connsiteX5" fmla="*/ 641485 w 782445"/>
              <a:gd name="connsiteY5" fmla="*/ 0 h 4012161"/>
              <a:gd name="connsiteX6" fmla="*/ 641485 w 782445"/>
              <a:gd name="connsiteY6" fmla="*/ 150189 h 4012161"/>
              <a:gd name="connsiteX7" fmla="*/ 782445 w 782445"/>
              <a:gd name="connsiteY7" fmla="*/ 185429 h 4012161"/>
              <a:gd name="connsiteX8" fmla="*/ 782445 w 782445"/>
              <a:gd name="connsiteY8" fmla="*/ 513721 h 4012161"/>
              <a:gd name="connsiteX9" fmla="*/ 641485 w 782445"/>
              <a:gd name="connsiteY9" fmla="*/ 548961 h 4012161"/>
              <a:gd name="connsiteX10" fmla="*/ 641485 w 782445"/>
              <a:gd name="connsiteY10" fmla="*/ 684342 h 4012161"/>
              <a:gd name="connsiteX11" fmla="*/ 435042 w 782445"/>
              <a:gd name="connsiteY11" fmla="*/ 735953 h 4012161"/>
              <a:gd name="connsiteX12" fmla="*/ 435042 w 782445"/>
              <a:gd name="connsiteY12" fmla="*/ 1781896 h 4012161"/>
              <a:gd name="connsiteX13" fmla="*/ 641485 w 782445"/>
              <a:gd name="connsiteY13" fmla="*/ 1833507 h 4012161"/>
              <a:gd name="connsiteX14" fmla="*/ 641485 w 782445"/>
              <a:gd name="connsiteY14" fmla="*/ 3309221 h 4012161"/>
              <a:gd name="connsiteX15" fmla="*/ 431455 w 782445"/>
              <a:gd name="connsiteY15" fmla="*/ 3348701 h 4012161"/>
              <a:gd name="connsiteX16" fmla="*/ 431455 w 782445"/>
              <a:gd name="connsiteY16" fmla="*/ 3701126 h 4012161"/>
              <a:gd name="connsiteX17" fmla="*/ 641485 w 782445"/>
              <a:gd name="connsiteY17" fmla="*/ 3740605 h 4012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82445" h="4012161">
                <a:moveTo>
                  <a:pt x="641485" y="4012161"/>
                </a:moveTo>
                <a:lnTo>
                  <a:pt x="171699" y="4012161"/>
                </a:lnTo>
                <a:cubicBezTo>
                  <a:pt x="76872" y="4012161"/>
                  <a:pt x="0" y="3868232"/>
                  <a:pt x="0" y="3690686"/>
                </a:cubicBezTo>
                <a:lnTo>
                  <a:pt x="0" y="321475"/>
                </a:lnTo>
                <a:cubicBezTo>
                  <a:pt x="0" y="143929"/>
                  <a:pt x="76872" y="0"/>
                  <a:pt x="171699" y="0"/>
                </a:cubicBezTo>
                <a:lnTo>
                  <a:pt x="641485" y="0"/>
                </a:lnTo>
                <a:lnTo>
                  <a:pt x="641485" y="150189"/>
                </a:lnTo>
                <a:lnTo>
                  <a:pt x="782445" y="185429"/>
                </a:lnTo>
                <a:lnTo>
                  <a:pt x="782445" y="513721"/>
                </a:lnTo>
                <a:lnTo>
                  <a:pt x="641485" y="548961"/>
                </a:lnTo>
                <a:lnTo>
                  <a:pt x="641485" y="684342"/>
                </a:lnTo>
                <a:lnTo>
                  <a:pt x="435042" y="735953"/>
                </a:lnTo>
                <a:lnTo>
                  <a:pt x="435042" y="1781896"/>
                </a:lnTo>
                <a:lnTo>
                  <a:pt x="641485" y="1833507"/>
                </a:lnTo>
                <a:lnTo>
                  <a:pt x="641485" y="3309221"/>
                </a:lnTo>
                <a:lnTo>
                  <a:pt x="431455" y="3348701"/>
                </a:lnTo>
                <a:lnTo>
                  <a:pt x="431455" y="3701126"/>
                </a:lnTo>
                <a:lnTo>
                  <a:pt x="641485" y="3740605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文本框 132"/>
          <p:cNvSpPr txBox="1"/>
          <p:nvPr/>
        </p:nvSpPr>
        <p:spPr>
          <a:xfrm>
            <a:off x="5285523" y="1769957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defRPr>
            </a:lvl1pPr>
          </a:lstStyle>
          <a:p>
            <a:r>
              <a:rPr lang="zh-CN" altLang="en-US" dirty="0" smtClean="0"/>
              <a:t>系统目标</a:t>
            </a:r>
            <a:endParaRPr lang="zh-CN" altLang="en-US" dirty="0"/>
          </a:p>
        </p:txBody>
      </p:sp>
      <p:cxnSp>
        <p:nvCxnSpPr>
          <p:cNvPr id="135" name="直接连接符 134"/>
          <p:cNvCxnSpPr/>
          <p:nvPr/>
        </p:nvCxnSpPr>
        <p:spPr>
          <a:xfrm>
            <a:off x="3103486" y="2062342"/>
            <a:ext cx="2014615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>
            <a:off x="7209636" y="2062342"/>
            <a:ext cx="2014615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2843832" y="2218463"/>
            <a:ext cx="670566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本项目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基于浏览器，使用</a:t>
            </a:r>
            <a:r>
              <a:rPr lang="en-US" altLang="zh-CN" sz="2000" dirty="0" err="1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WebGL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来实现一个</a:t>
            </a:r>
            <a:r>
              <a:rPr lang="zh-CN" altLang="en-US" sz="2000" dirty="0" smtClean="0">
                <a:solidFill>
                  <a:srgbClr val="FF0000"/>
                </a:solidFill>
                <a:latin typeface="STKaiti" charset="-122"/>
                <a:ea typeface="STKaiti" charset="-122"/>
                <a:cs typeface="STKaiti" charset="-122"/>
              </a:rPr>
              <a:t>三维的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粒子系统。项目实现了一个在三维空间内不断运动的离子束模型，按照一定的规律做周期运动。</a:t>
            </a:r>
            <a:endParaRPr lang="en-US" altLang="zh-CN" sz="2000" dirty="0" smtClean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本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项目旨在通过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在浏览器端实现粒子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系统，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来</a:t>
            </a:r>
            <a:r>
              <a:rPr lang="zh-CN" altLang="en-US" sz="2000" dirty="0" smtClean="0">
                <a:solidFill>
                  <a:srgbClr val="FF0000"/>
                </a:solidFill>
                <a:latin typeface="STKaiti" charset="-122"/>
                <a:ea typeface="STKaiti" charset="-122"/>
                <a:cs typeface="STKaiti" charset="-122"/>
              </a:rPr>
              <a:t>验证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相关计算机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图形学理论是否可以</a:t>
            </a:r>
            <a:r>
              <a:rPr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推广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到浏览器上。并借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此对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图形学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理论进行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一定的研究。</a:t>
            </a:r>
          </a:p>
        </p:txBody>
      </p:sp>
    </p:spTree>
    <p:extLst>
      <p:ext uri="{BB962C8B-B14F-4D97-AF65-F5344CB8AC3E}">
        <p14:creationId xmlns:p14="http://schemas.microsoft.com/office/powerpoint/2010/main" val="294067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14:vortex dir="r"/>
      </p:transition>
    </mc:Choice>
    <mc:Fallback xmlns="">
      <p:transition spd="slow" advClick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8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1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2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8" dur="1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6" presetClass="entr" presetSubtype="2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1" dur="1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3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5" grpId="0" animBg="1"/>
          <p:bldP spid="131" grpId="0" animBg="1"/>
          <p:bldP spid="133" grpId="0"/>
          <p:bldP spid="13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8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1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2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8" dur="1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6" presetClass="entr" presetSubtype="2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1" dur="1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3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5" grpId="0" animBg="1"/>
          <p:bldP spid="131" grpId="0" animBg="1"/>
          <p:bldP spid="133" grpId="0"/>
          <p:bldP spid="137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"/>
          <p:cNvGrpSpPr/>
          <p:nvPr/>
        </p:nvGrpSpPr>
        <p:grpSpPr>
          <a:xfrm>
            <a:off x="665840" y="1007342"/>
            <a:ext cx="10764159" cy="5146519"/>
            <a:chOff x="2980816" y="2226870"/>
            <a:chExt cx="6267540" cy="3926989"/>
          </a:xfrm>
        </p:grpSpPr>
        <p:grpSp>
          <p:nvGrpSpPr>
            <p:cNvPr id="3" name="组合 1"/>
            <p:cNvGrpSpPr/>
            <p:nvPr/>
          </p:nvGrpSpPr>
          <p:grpSpPr>
            <a:xfrm>
              <a:off x="2980816" y="2226870"/>
              <a:ext cx="6267540" cy="3817257"/>
              <a:chOff x="2980816" y="2226870"/>
              <a:chExt cx="6267540" cy="3817257"/>
            </a:xfrm>
          </p:grpSpPr>
          <p:grpSp>
            <p:nvGrpSpPr>
              <p:cNvPr id="5" name="组合 7"/>
              <p:cNvGrpSpPr/>
              <p:nvPr/>
            </p:nvGrpSpPr>
            <p:grpSpPr>
              <a:xfrm>
                <a:off x="2992052" y="2226870"/>
                <a:ext cx="6236814" cy="3817257"/>
                <a:chOff x="1191650" y="2226870"/>
                <a:chExt cx="6236814" cy="3817257"/>
              </a:xfrm>
            </p:grpSpPr>
            <p:sp>
              <p:nvSpPr>
                <p:cNvPr id="10" name="任意多边形 211"/>
                <p:cNvSpPr/>
                <p:nvPr/>
              </p:nvSpPr>
              <p:spPr>
                <a:xfrm>
                  <a:off x="1251852" y="2226870"/>
                  <a:ext cx="6121405" cy="3817257"/>
                </a:xfrm>
                <a:custGeom>
                  <a:avLst/>
                  <a:gdLst>
                    <a:gd name="connsiteX0" fmla="*/ 200788 w 6541958"/>
                    <a:gd name="connsiteY0" fmla="*/ 0 h 3817257"/>
                    <a:gd name="connsiteX1" fmla="*/ 687242 w 6541958"/>
                    <a:gd name="connsiteY1" fmla="*/ 0 h 3817257"/>
                    <a:gd name="connsiteX2" fmla="*/ 725398 w 6541958"/>
                    <a:gd name="connsiteY2" fmla="*/ 152625 h 3817257"/>
                    <a:gd name="connsiteX3" fmla="*/ 3436978 w 6541958"/>
                    <a:gd name="connsiteY3" fmla="*/ 152625 h 3817257"/>
                    <a:gd name="connsiteX4" fmla="*/ 3475135 w 6541958"/>
                    <a:gd name="connsiteY4" fmla="*/ 0 h 3817257"/>
                    <a:gd name="connsiteX5" fmla="*/ 6341170 w 6541958"/>
                    <a:gd name="connsiteY5" fmla="*/ 0 h 3817257"/>
                    <a:gd name="connsiteX6" fmla="*/ 6541958 w 6541958"/>
                    <a:gd name="connsiteY6" fmla="*/ 200788 h 3817257"/>
                    <a:gd name="connsiteX7" fmla="*/ 6541958 w 6541958"/>
                    <a:gd name="connsiteY7" fmla="*/ 3616469 h 3817257"/>
                    <a:gd name="connsiteX8" fmla="*/ 6341170 w 6541958"/>
                    <a:gd name="connsiteY8" fmla="*/ 3817257 h 3817257"/>
                    <a:gd name="connsiteX9" fmla="*/ 5966950 w 6541958"/>
                    <a:gd name="connsiteY9" fmla="*/ 3817257 h 3817257"/>
                    <a:gd name="connsiteX10" fmla="*/ 5926250 w 6541958"/>
                    <a:gd name="connsiteY10" fmla="*/ 3654456 h 3817257"/>
                    <a:gd name="connsiteX11" fmla="*/ 3142651 w 6541958"/>
                    <a:gd name="connsiteY11" fmla="*/ 3654456 h 3817257"/>
                    <a:gd name="connsiteX12" fmla="*/ 3101951 w 6541958"/>
                    <a:gd name="connsiteY12" fmla="*/ 3817257 h 3817257"/>
                    <a:gd name="connsiteX13" fmla="*/ 200788 w 6541958"/>
                    <a:gd name="connsiteY13" fmla="*/ 3817257 h 3817257"/>
                    <a:gd name="connsiteX14" fmla="*/ 0 w 6541958"/>
                    <a:gd name="connsiteY14" fmla="*/ 3616469 h 3817257"/>
                    <a:gd name="connsiteX15" fmla="*/ 0 w 6541958"/>
                    <a:gd name="connsiteY15" fmla="*/ 200788 h 3817257"/>
                    <a:gd name="connsiteX16" fmla="*/ 200788 w 6541958"/>
                    <a:gd name="connsiteY16" fmla="*/ 0 h 3817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541958" h="3817257">
                      <a:moveTo>
                        <a:pt x="200788" y="0"/>
                      </a:moveTo>
                      <a:lnTo>
                        <a:pt x="687242" y="0"/>
                      </a:lnTo>
                      <a:lnTo>
                        <a:pt x="725398" y="152625"/>
                      </a:lnTo>
                      <a:lnTo>
                        <a:pt x="3436978" y="152625"/>
                      </a:lnTo>
                      <a:lnTo>
                        <a:pt x="3475135" y="0"/>
                      </a:lnTo>
                      <a:lnTo>
                        <a:pt x="6341170" y="0"/>
                      </a:lnTo>
                      <a:cubicBezTo>
                        <a:pt x="6452062" y="0"/>
                        <a:pt x="6541958" y="89896"/>
                        <a:pt x="6541958" y="200788"/>
                      </a:cubicBezTo>
                      <a:lnTo>
                        <a:pt x="6541958" y="3616469"/>
                      </a:lnTo>
                      <a:cubicBezTo>
                        <a:pt x="6541958" y="3727361"/>
                        <a:pt x="6452062" y="3817257"/>
                        <a:pt x="6341170" y="3817257"/>
                      </a:cubicBezTo>
                      <a:lnTo>
                        <a:pt x="5966950" y="3817257"/>
                      </a:lnTo>
                      <a:lnTo>
                        <a:pt x="5926250" y="3654456"/>
                      </a:lnTo>
                      <a:lnTo>
                        <a:pt x="3142651" y="3654456"/>
                      </a:lnTo>
                      <a:lnTo>
                        <a:pt x="3101951" y="3817257"/>
                      </a:lnTo>
                      <a:lnTo>
                        <a:pt x="200788" y="3817257"/>
                      </a:lnTo>
                      <a:cubicBezTo>
                        <a:pt x="89896" y="3817257"/>
                        <a:pt x="0" y="3727361"/>
                        <a:pt x="0" y="3616469"/>
                      </a:cubicBezTo>
                      <a:lnTo>
                        <a:pt x="0" y="200788"/>
                      </a:lnTo>
                      <a:cubicBezTo>
                        <a:pt x="0" y="89896"/>
                        <a:pt x="89896" y="0"/>
                        <a:pt x="200788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chemeClr val="bg1">
                      <a:alpha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 useBgFill="1">
              <p:nvSpPr>
                <p:cNvPr id="11" name="矩形 10"/>
                <p:cNvSpPr/>
                <p:nvPr/>
              </p:nvSpPr>
              <p:spPr>
                <a:xfrm>
                  <a:off x="1191650" y="3518641"/>
                  <a:ext cx="120404" cy="123371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 useBgFill="1">
              <p:nvSpPr>
                <p:cNvPr id="12" name="矩形 11"/>
                <p:cNvSpPr/>
                <p:nvPr/>
              </p:nvSpPr>
              <p:spPr>
                <a:xfrm>
                  <a:off x="7308060" y="3518641"/>
                  <a:ext cx="120404" cy="123371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6" name="矩形 5"/>
              <p:cNvSpPr/>
              <p:nvPr/>
            </p:nvSpPr>
            <p:spPr>
              <a:xfrm>
                <a:off x="2980816" y="3513085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2980816" y="4595193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9105481" y="3513085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9105481" y="4595193"/>
                <a:ext cx="142875" cy="15716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6412933" y="5876860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1200" dirty="0">
                <a:solidFill>
                  <a:schemeClr val="bg1">
                    <a:alpha val="50000"/>
                  </a:schemeClr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3169105" y="1865938"/>
            <a:ext cx="5302779" cy="29861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25000"/>
              </a:lnSpc>
              <a:spcAft>
                <a:spcPts val="0"/>
              </a:spcAft>
            </a:pPr>
            <a:r>
              <a:rPr lang="zh-CN" altLang="en-US" sz="16600" dirty="0" smtClean="0">
                <a:solidFill>
                  <a:schemeClr val="bg1"/>
                </a:solidFill>
                <a:effectLst/>
                <a:latin typeface="apple-system;BlinkMacSystemFont" charset="0"/>
                <a:ea typeface="apple-system;BlinkMacSystemFont" charset="0"/>
                <a:cs typeface="apple-system;BlinkMacSystemFont" charset="0"/>
              </a:rPr>
              <a:t>谢谢</a:t>
            </a:r>
            <a:endParaRPr lang="zh-CN" altLang="zh-CN" sz="16600" dirty="0">
              <a:solidFill>
                <a:schemeClr val="bg1"/>
              </a:solidFill>
              <a:effectLst/>
              <a:latin typeface="apple-system;BlinkMacSystemFont" charset="0"/>
              <a:ea typeface="apple-system;BlinkMacSystemFont" charset="0"/>
              <a:cs typeface="apple-system;BlinkMacSystemFon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71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同心圆 178"/>
          <p:cNvSpPr/>
          <p:nvPr/>
        </p:nvSpPr>
        <p:spPr>
          <a:xfrm>
            <a:off x="896527" y="1315453"/>
            <a:ext cx="3886200" cy="3886200"/>
          </a:xfrm>
          <a:prstGeom prst="donut">
            <a:avLst>
              <a:gd name="adj" fmla="val 5416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225933" y="1644066"/>
            <a:ext cx="3257551" cy="3257550"/>
            <a:chOff x="1327530" y="1600524"/>
            <a:chExt cx="3257550" cy="3257550"/>
          </a:xfrm>
        </p:grpSpPr>
        <p:sp>
          <p:nvSpPr>
            <p:cNvPr id="180" name="Block Arc 8 copy"/>
            <p:cNvSpPr/>
            <p:nvPr/>
          </p:nvSpPr>
          <p:spPr>
            <a:xfrm rot="7903881">
              <a:off x="1327530" y="1600524"/>
              <a:ext cx="3257550" cy="3257550"/>
            </a:xfrm>
            <a:prstGeom prst="blockArc">
              <a:avLst>
                <a:gd name="adj1" fmla="val 13744868"/>
                <a:gd name="adj2" fmla="val 17193738"/>
                <a:gd name="adj3" fmla="val 2806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1" name="空心弧 180"/>
            <p:cNvSpPr/>
            <p:nvPr/>
          </p:nvSpPr>
          <p:spPr>
            <a:xfrm rot="632088">
              <a:off x="1327530" y="1600524"/>
              <a:ext cx="3257550" cy="3257550"/>
            </a:xfrm>
            <a:prstGeom prst="blockArc">
              <a:avLst>
                <a:gd name="adj1" fmla="val 13744868"/>
                <a:gd name="adj2" fmla="val 17193738"/>
                <a:gd name="adj3" fmla="val 28061"/>
              </a:avLst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2" name="Block Arc 8 copy"/>
            <p:cNvSpPr/>
            <p:nvPr/>
          </p:nvSpPr>
          <p:spPr>
            <a:xfrm rot="15203938">
              <a:off x="1327530" y="1600524"/>
              <a:ext cx="3257550" cy="3257550"/>
            </a:xfrm>
            <a:prstGeom prst="blockArc">
              <a:avLst>
                <a:gd name="adj1" fmla="val 13744868"/>
                <a:gd name="adj2" fmla="val 17193738"/>
                <a:gd name="adj3" fmla="val 28061"/>
              </a:avLst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3" name="椭圆 182"/>
          <p:cNvSpPr/>
          <p:nvPr/>
        </p:nvSpPr>
        <p:spPr>
          <a:xfrm>
            <a:off x="1941446" y="2431946"/>
            <a:ext cx="1826727" cy="1826726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任意多边形 183"/>
          <p:cNvSpPr/>
          <p:nvPr/>
        </p:nvSpPr>
        <p:spPr>
          <a:xfrm>
            <a:off x="2017646" y="2560133"/>
            <a:ext cx="1622340" cy="1622340"/>
          </a:xfrm>
          <a:custGeom>
            <a:avLst/>
            <a:gdLst>
              <a:gd name="connsiteX0" fmla="*/ 604838 w 1209676"/>
              <a:gd name="connsiteY0" fmla="*/ 171451 h 1209676"/>
              <a:gd name="connsiteX1" fmla="*/ 171451 w 1209676"/>
              <a:gd name="connsiteY1" fmla="*/ 604838 h 1209676"/>
              <a:gd name="connsiteX2" fmla="*/ 604838 w 1209676"/>
              <a:gd name="connsiteY2" fmla="*/ 1038225 h 1209676"/>
              <a:gd name="connsiteX3" fmla="*/ 1038225 w 1209676"/>
              <a:gd name="connsiteY3" fmla="*/ 604838 h 1209676"/>
              <a:gd name="connsiteX4" fmla="*/ 604838 w 1209676"/>
              <a:gd name="connsiteY4" fmla="*/ 171451 h 1209676"/>
              <a:gd name="connsiteX5" fmla="*/ 604838 w 1209676"/>
              <a:gd name="connsiteY5" fmla="*/ 0 h 1209676"/>
              <a:gd name="connsiteX6" fmla="*/ 1209676 w 1209676"/>
              <a:gd name="connsiteY6" fmla="*/ 604838 h 1209676"/>
              <a:gd name="connsiteX7" fmla="*/ 604838 w 1209676"/>
              <a:gd name="connsiteY7" fmla="*/ 1209676 h 1209676"/>
              <a:gd name="connsiteX8" fmla="*/ 0 w 1209676"/>
              <a:gd name="connsiteY8" fmla="*/ 604838 h 1209676"/>
              <a:gd name="connsiteX9" fmla="*/ 604838 w 1209676"/>
              <a:gd name="connsiteY9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9676" h="1209676">
                <a:moveTo>
                  <a:pt x="604838" y="171451"/>
                </a:moveTo>
                <a:cubicBezTo>
                  <a:pt x="365485" y="171451"/>
                  <a:pt x="171451" y="365485"/>
                  <a:pt x="171451" y="604838"/>
                </a:cubicBezTo>
                <a:cubicBezTo>
                  <a:pt x="171451" y="844191"/>
                  <a:pt x="365485" y="1038225"/>
                  <a:pt x="604838" y="1038225"/>
                </a:cubicBezTo>
                <a:cubicBezTo>
                  <a:pt x="844191" y="1038225"/>
                  <a:pt x="1038225" y="844191"/>
                  <a:pt x="1038225" y="604838"/>
                </a:cubicBezTo>
                <a:cubicBezTo>
                  <a:pt x="1038225" y="365485"/>
                  <a:pt x="844191" y="171451"/>
                  <a:pt x="604838" y="171451"/>
                </a:cubicBezTo>
                <a:close/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椭圆 185"/>
          <p:cNvSpPr/>
          <p:nvPr/>
        </p:nvSpPr>
        <p:spPr>
          <a:xfrm>
            <a:off x="1173545" y="1591678"/>
            <a:ext cx="3362327" cy="33623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948121" y="1366256"/>
            <a:ext cx="3813175" cy="3813175"/>
            <a:chOff x="4204493" y="2223408"/>
            <a:chExt cx="3813175" cy="3813175"/>
          </a:xfrm>
        </p:grpSpPr>
        <p:cxnSp>
          <p:nvCxnSpPr>
            <p:cNvPr id="188" name="直接连接符 187"/>
            <p:cNvCxnSpPr/>
            <p:nvPr/>
          </p:nvCxnSpPr>
          <p:spPr>
            <a:xfrm rot="16200000">
              <a:off x="4333081" y="4001408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 rot="16800000">
              <a:off x="4360093" y="3692662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连接符 189"/>
            <p:cNvCxnSpPr/>
            <p:nvPr/>
          </p:nvCxnSpPr>
          <p:spPr>
            <a:xfrm rot="17400000">
              <a:off x="4440307" y="3393296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/>
            <p:cNvCxnSpPr/>
            <p:nvPr/>
          </p:nvCxnSpPr>
          <p:spPr>
            <a:xfrm rot="18000000">
              <a:off x="4571288" y="3112408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/>
            <p:nvPr/>
          </p:nvCxnSpPr>
          <p:spPr>
            <a:xfrm rot="18600000">
              <a:off x="4749054" y="2858532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 rot="19200000">
              <a:off x="4968204" y="2639381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/>
            <p:nvPr/>
          </p:nvCxnSpPr>
          <p:spPr>
            <a:xfrm rot="19800000">
              <a:off x="5222081" y="2461615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 rot="20400000">
              <a:off x="5502969" y="2330635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/>
            <p:nvPr/>
          </p:nvCxnSpPr>
          <p:spPr>
            <a:xfrm rot="21000000">
              <a:off x="5802335" y="2250420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/>
            <p:nvPr/>
          </p:nvCxnSpPr>
          <p:spPr>
            <a:xfrm>
              <a:off x="6111081" y="2223408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/>
            <p:cNvCxnSpPr/>
            <p:nvPr/>
          </p:nvCxnSpPr>
          <p:spPr>
            <a:xfrm rot="600000">
              <a:off x="6419827" y="2250420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/>
            <p:nvPr/>
          </p:nvCxnSpPr>
          <p:spPr>
            <a:xfrm rot="1200000">
              <a:off x="6719193" y="2330635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/>
            <p:nvPr/>
          </p:nvCxnSpPr>
          <p:spPr>
            <a:xfrm rot="1800000">
              <a:off x="7000081" y="2461615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/>
            <p:nvPr/>
          </p:nvCxnSpPr>
          <p:spPr>
            <a:xfrm rot="2400000">
              <a:off x="7253957" y="2639381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/>
            <p:cNvCxnSpPr/>
            <p:nvPr/>
          </p:nvCxnSpPr>
          <p:spPr>
            <a:xfrm rot="3000000">
              <a:off x="7473108" y="2858532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/>
            <p:nvPr/>
          </p:nvCxnSpPr>
          <p:spPr>
            <a:xfrm rot="3600000">
              <a:off x="7650874" y="3112408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 rot="4200000">
              <a:off x="7781854" y="3393296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/>
            <p:cNvCxnSpPr/>
            <p:nvPr/>
          </p:nvCxnSpPr>
          <p:spPr>
            <a:xfrm rot="4800000">
              <a:off x="7862069" y="3692662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/>
            <p:nvPr/>
          </p:nvCxnSpPr>
          <p:spPr>
            <a:xfrm rot="5400000">
              <a:off x="7889081" y="4001408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 rot="6000000">
              <a:off x="7862069" y="4310154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/>
            <p:nvPr/>
          </p:nvCxnSpPr>
          <p:spPr>
            <a:xfrm rot="6600000">
              <a:off x="7781854" y="4609520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/>
            <p:nvPr/>
          </p:nvCxnSpPr>
          <p:spPr>
            <a:xfrm rot="7200000">
              <a:off x="7650874" y="4890408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 rot="7800000">
              <a:off x="7473108" y="5144285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/>
            <p:nvPr/>
          </p:nvCxnSpPr>
          <p:spPr>
            <a:xfrm rot="8400000">
              <a:off x="7253957" y="5363435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/>
            <p:nvPr/>
          </p:nvCxnSpPr>
          <p:spPr>
            <a:xfrm rot="9000000">
              <a:off x="7000081" y="5541201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 rot="9600000">
              <a:off x="6719193" y="5672182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 rot="10200000">
              <a:off x="6419827" y="5752396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 rot="10800000">
              <a:off x="6111081" y="5779408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/>
            <p:nvPr/>
          </p:nvCxnSpPr>
          <p:spPr>
            <a:xfrm rot="11400000">
              <a:off x="5802335" y="5752396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/>
            <p:cNvCxnSpPr/>
            <p:nvPr/>
          </p:nvCxnSpPr>
          <p:spPr>
            <a:xfrm rot="12000000">
              <a:off x="5502969" y="5672182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接连接符 217"/>
            <p:cNvCxnSpPr/>
            <p:nvPr/>
          </p:nvCxnSpPr>
          <p:spPr>
            <a:xfrm rot="12600000">
              <a:off x="5222081" y="5541201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接连接符 218"/>
            <p:cNvCxnSpPr/>
            <p:nvPr/>
          </p:nvCxnSpPr>
          <p:spPr>
            <a:xfrm rot="13200000">
              <a:off x="4968204" y="5363435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接连接符 219"/>
            <p:cNvCxnSpPr/>
            <p:nvPr/>
          </p:nvCxnSpPr>
          <p:spPr>
            <a:xfrm rot="13800000">
              <a:off x="4749054" y="5144285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接连接符 220"/>
            <p:cNvCxnSpPr/>
            <p:nvPr/>
          </p:nvCxnSpPr>
          <p:spPr>
            <a:xfrm rot="14400000">
              <a:off x="4571288" y="4890408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接连接符 221"/>
            <p:cNvCxnSpPr/>
            <p:nvPr/>
          </p:nvCxnSpPr>
          <p:spPr>
            <a:xfrm rot="15000000">
              <a:off x="4440307" y="4609520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接连接符 222"/>
            <p:cNvCxnSpPr/>
            <p:nvPr/>
          </p:nvCxnSpPr>
          <p:spPr>
            <a:xfrm rot="15600000">
              <a:off x="4360093" y="4310154"/>
              <a:ext cx="0" cy="257175"/>
            </a:xfrm>
            <a:prstGeom prst="line">
              <a:avLst/>
            </a:prstGeom>
            <a:ln>
              <a:solidFill>
                <a:schemeClr val="bg1">
                  <a:alpha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4" name="椭圆 223"/>
          <p:cNvSpPr/>
          <p:nvPr/>
        </p:nvSpPr>
        <p:spPr>
          <a:xfrm>
            <a:off x="794133" y="1213059"/>
            <a:ext cx="4090988" cy="4090988"/>
          </a:xfrm>
          <a:prstGeom prst="ellipse">
            <a:avLst/>
          </a:prstGeom>
          <a:noFill/>
          <a:ln w="38100">
            <a:solidFill>
              <a:schemeClr val="bg1">
                <a:alpha val="50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椭圆 224"/>
          <p:cNvSpPr/>
          <p:nvPr/>
        </p:nvSpPr>
        <p:spPr>
          <a:xfrm>
            <a:off x="794133" y="1213059"/>
            <a:ext cx="4090988" cy="4090988"/>
          </a:xfrm>
          <a:prstGeom prst="ellipse">
            <a:avLst/>
          </a:prstGeom>
          <a:noFill/>
          <a:ln w="12700" cmpd="sng">
            <a:solidFill>
              <a:schemeClr val="bg1">
                <a:alpha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6" name="组合 225"/>
          <p:cNvGrpSpPr/>
          <p:nvPr/>
        </p:nvGrpSpPr>
        <p:grpSpPr>
          <a:xfrm>
            <a:off x="2294118" y="2445489"/>
            <a:ext cx="409143" cy="409142"/>
            <a:chOff x="2814405" y="2119805"/>
            <a:chExt cx="409142" cy="409142"/>
          </a:xfrm>
        </p:grpSpPr>
        <p:sp>
          <p:nvSpPr>
            <p:cNvPr id="227" name="椭圆 226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9" name="组合 228"/>
          <p:cNvGrpSpPr/>
          <p:nvPr/>
        </p:nvGrpSpPr>
        <p:grpSpPr>
          <a:xfrm>
            <a:off x="2059169" y="2051789"/>
            <a:ext cx="409143" cy="409142"/>
            <a:chOff x="2814405" y="2119805"/>
            <a:chExt cx="409142" cy="409142"/>
          </a:xfrm>
        </p:grpSpPr>
        <p:sp>
          <p:nvSpPr>
            <p:cNvPr id="230" name="椭圆 229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2" name="组合 231"/>
          <p:cNvGrpSpPr/>
          <p:nvPr/>
        </p:nvGrpSpPr>
        <p:grpSpPr>
          <a:xfrm>
            <a:off x="1836918" y="1670789"/>
            <a:ext cx="409143" cy="409142"/>
            <a:chOff x="2814405" y="2119805"/>
            <a:chExt cx="409142" cy="409142"/>
          </a:xfrm>
        </p:grpSpPr>
        <p:sp>
          <p:nvSpPr>
            <p:cNvPr id="233" name="椭圆 232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 rot="3375645">
            <a:off x="2970992" y="2411943"/>
            <a:ext cx="409142" cy="409143"/>
            <a:chOff x="2814405" y="2119805"/>
            <a:chExt cx="409142" cy="409142"/>
          </a:xfrm>
        </p:grpSpPr>
        <p:sp>
          <p:nvSpPr>
            <p:cNvPr id="236" name="椭圆 235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椭圆 236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 rot="3375645">
            <a:off x="3189318" y="2007423"/>
            <a:ext cx="409142" cy="409143"/>
            <a:chOff x="2814405" y="2119805"/>
            <a:chExt cx="409142" cy="409142"/>
          </a:xfrm>
        </p:grpSpPr>
        <p:sp>
          <p:nvSpPr>
            <p:cNvPr id="239" name="椭圆 238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 rot="3375645">
            <a:off x="3389849" y="1620518"/>
            <a:ext cx="409142" cy="409143"/>
            <a:chOff x="2814405" y="2119805"/>
            <a:chExt cx="409142" cy="409142"/>
          </a:xfrm>
        </p:grpSpPr>
        <p:sp>
          <p:nvSpPr>
            <p:cNvPr id="242" name="椭圆 241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4" name="组合 243"/>
          <p:cNvGrpSpPr/>
          <p:nvPr/>
        </p:nvGrpSpPr>
        <p:grpSpPr>
          <a:xfrm rot="3375645">
            <a:off x="3383900" y="3082980"/>
            <a:ext cx="409142" cy="409143"/>
            <a:chOff x="2814405" y="2119805"/>
            <a:chExt cx="409142" cy="409142"/>
          </a:xfrm>
        </p:grpSpPr>
        <p:sp>
          <p:nvSpPr>
            <p:cNvPr id="245" name="椭圆 244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7" name="组合 246"/>
          <p:cNvGrpSpPr/>
          <p:nvPr/>
        </p:nvGrpSpPr>
        <p:grpSpPr>
          <a:xfrm rot="3375645">
            <a:off x="3850625" y="3082978"/>
            <a:ext cx="409142" cy="409143"/>
            <a:chOff x="2814405" y="2119805"/>
            <a:chExt cx="409142" cy="409142"/>
          </a:xfrm>
        </p:grpSpPr>
        <p:sp>
          <p:nvSpPr>
            <p:cNvPr id="248" name="椭圆 247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0" name="组合 249"/>
          <p:cNvGrpSpPr/>
          <p:nvPr/>
        </p:nvGrpSpPr>
        <p:grpSpPr>
          <a:xfrm rot="3375645">
            <a:off x="4095558" y="3082979"/>
            <a:ext cx="409142" cy="409143"/>
            <a:chOff x="2814405" y="2119805"/>
            <a:chExt cx="409142" cy="409142"/>
          </a:xfrm>
        </p:grpSpPr>
        <p:sp>
          <p:nvSpPr>
            <p:cNvPr id="251" name="椭圆 250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3" name="组合 252"/>
          <p:cNvGrpSpPr/>
          <p:nvPr/>
        </p:nvGrpSpPr>
        <p:grpSpPr>
          <a:xfrm rot="3375645">
            <a:off x="3033857" y="3683055"/>
            <a:ext cx="409142" cy="409143"/>
            <a:chOff x="2814405" y="2119805"/>
            <a:chExt cx="409142" cy="409142"/>
          </a:xfrm>
        </p:grpSpPr>
        <p:sp>
          <p:nvSpPr>
            <p:cNvPr id="254" name="椭圆 253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6" name="组合 255"/>
          <p:cNvGrpSpPr/>
          <p:nvPr/>
        </p:nvGrpSpPr>
        <p:grpSpPr>
          <a:xfrm rot="3375645">
            <a:off x="3519632" y="4440290"/>
            <a:ext cx="409142" cy="409143"/>
            <a:chOff x="2814405" y="2119805"/>
            <a:chExt cx="409142" cy="409142"/>
          </a:xfrm>
        </p:grpSpPr>
        <p:sp>
          <p:nvSpPr>
            <p:cNvPr id="257" name="椭圆 256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9" name="组合 258"/>
          <p:cNvGrpSpPr/>
          <p:nvPr/>
        </p:nvGrpSpPr>
        <p:grpSpPr>
          <a:xfrm rot="3375645">
            <a:off x="3281506" y="4087864"/>
            <a:ext cx="409142" cy="409143"/>
            <a:chOff x="2814405" y="2119805"/>
            <a:chExt cx="409142" cy="409142"/>
          </a:xfrm>
        </p:grpSpPr>
        <p:sp>
          <p:nvSpPr>
            <p:cNvPr id="260" name="椭圆 259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2" name="组合 261"/>
          <p:cNvGrpSpPr/>
          <p:nvPr/>
        </p:nvGrpSpPr>
        <p:grpSpPr>
          <a:xfrm rot="3375645">
            <a:off x="2252808" y="3673526"/>
            <a:ext cx="409142" cy="409143"/>
            <a:chOff x="2814405" y="2119805"/>
            <a:chExt cx="409142" cy="409142"/>
          </a:xfrm>
        </p:grpSpPr>
        <p:sp>
          <p:nvSpPr>
            <p:cNvPr id="263" name="椭圆 262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5" name="组合 264"/>
          <p:cNvGrpSpPr/>
          <p:nvPr/>
        </p:nvGrpSpPr>
        <p:grpSpPr>
          <a:xfrm rot="3375645">
            <a:off x="1776557" y="4428383"/>
            <a:ext cx="409142" cy="409143"/>
            <a:chOff x="2814405" y="2119805"/>
            <a:chExt cx="409142" cy="409142"/>
          </a:xfrm>
        </p:grpSpPr>
        <p:sp>
          <p:nvSpPr>
            <p:cNvPr id="266" name="椭圆 265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8" name="组合 267"/>
          <p:cNvGrpSpPr/>
          <p:nvPr/>
        </p:nvGrpSpPr>
        <p:grpSpPr>
          <a:xfrm rot="3375645">
            <a:off x="2012301" y="4071196"/>
            <a:ext cx="409142" cy="409143"/>
            <a:chOff x="2814405" y="2119805"/>
            <a:chExt cx="409142" cy="409142"/>
          </a:xfrm>
        </p:grpSpPr>
        <p:sp>
          <p:nvSpPr>
            <p:cNvPr id="269" name="椭圆 268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1" name="组合 270"/>
          <p:cNvGrpSpPr/>
          <p:nvPr/>
        </p:nvGrpSpPr>
        <p:grpSpPr>
          <a:xfrm rot="3375645">
            <a:off x="1028052" y="3071863"/>
            <a:ext cx="409142" cy="409143"/>
            <a:chOff x="2814405" y="2119805"/>
            <a:chExt cx="409142" cy="409142"/>
          </a:xfrm>
        </p:grpSpPr>
        <p:sp>
          <p:nvSpPr>
            <p:cNvPr id="272" name="椭圆 271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4" name="组合 273"/>
          <p:cNvGrpSpPr/>
          <p:nvPr/>
        </p:nvGrpSpPr>
        <p:grpSpPr>
          <a:xfrm rot="3375645">
            <a:off x="1487633" y="3071863"/>
            <a:ext cx="409142" cy="409143"/>
            <a:chOff x="2814405" y="2119805"/>
            <a:chExt cx="409142" cy="409142"/>
          </a:xfrm>
        </p:grpSpPr>
        <p:sp>
          <p:nvSpPr>
            <p:cNvPr id="275" name="椭圆 274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7" name="组合 276"/>
          <p:cNvGrpSpPr/>
          <p:nvPr/>
        </p:nvGrpSpPr>
        <p:grpSpPr>
          <a:xfrm rot="3375645">
            <a:off x="1925782" y="3069480"/>
            <a:ext cx="409142" cy="409143"/>
            <a:chOff x="2814405" y="2119805"/>
            <a:chExt cx="409142" cy="409142"/>
          </a:xfrm>
        </p:grpSpPr>
        <p:sp>
          <p:nvSpPr>
            <p:cNvPr id="278" name="椭圆 277"/>
            <p:cNvSpPr/>
            <p:nvPr/>
          </p:nvSpPr>
          <p:spPr>
            <a:xfrm>
              <a:off x="2814405" y="2119805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/>
            <p:nvPr/>
          </p:nvSpPr>
          <p:spPr>
            <a:xfrm>
              <a:off x="2984590" y="2289990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2244959" y="2997405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方正综艺简体" panose="03000509000000000000" pitchFamily="65" charset="-122"/>
                <a:ea typeface="方正综艺简体" panose="03000509000000000000" pitchFamily="65" charset="-122"/>
              </a:rPr>
              <a:t>目录</a:t>
            </a:r>
            <a:endParaRPr lang="zh-CN" altLang="en-US" sz="4000" dirty="0">
              <a:solidFill>
                <a:schemeClr val="bg1"/>
              </a:solidFill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sp>
        <p:nvSpPr>
          <p:cNvPr id="304" name="文本框 401"/>
          <p:cNvSpPr txBox="1"/>
          <p:nvPr/>
        </p:nvSpPr>
        <p:spPr>
          <a:xfrm>
            <a:off x="7866743" y="959004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背景与意义</a:t>
            </a:r>
            <a:endParaRPr lang="zh-CN" altLang="en-US" sz="3200" dirty="0">
              <a:solidFill>
                <a:schemeClr val="bg1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210838" y="842966"/>
            <a:ext cx="944977" cy="944977"/>
            <a:chOff x="510973" y="-1257678"/>
            <a:chExt cx="944977" cy="944977"/>
          </a:xfrm>
        </p:grpSpPr>
        <p:sp>
          <p:nvSpPr>
            <p:cNvPr id="297" name="任意多边形 296"/>
            <p:cNvSpPr/>
            <p:nvPr/>
          </p:nvSpPr>
          <p:spPr>
            <a:xfrm rot="20047423">
              <a:off x="510973" y="-1257678"/>
              <a:ext cx="944977" cy="944977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椭圆 301"/>
            <p:cNvSpPr/>
            <p:nvPr/>
          </p:nvSpPr>
          <p:spPr>
            <a:xfrm>
              <a:off x="750460" y="-1005298"/>
              <a:ext cx="466004" cy="466004"/>
            </a:xfrm>
            <a:prstGeom prst="ellipse">
              <a:avLst/>
            </a:prstGeom>
            <a:noFill/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03" name="组合 302"/>
            <p:cNvGrpSpPr/>
            <p:nvPr/>
          </p:nvGrpSpPr>
          <p:grpSpPr>
            <a:xfrm>
              <a:off x="618888" y="-1136870"/>
              <a:ext cx="729148" cy="729148"/>
              <a:chOff x="813435" y="4187372"/>
              <a:chExt cx="1292678" cy="1292678"/>
            </a:xfrm>
            <a:noFill/>
          </p:grpSpPr>
          <p:sp>
            <p:nvSpPr>
              <p:cNvPr id="307" name="圆角矩形 306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圆角矩形 307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" name="圆角矩形 308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0" name="圆角矩形 309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1" name="圆角矩形 310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2" name="圆角矩形 311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3" name="圆角矩形 312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4" name="圆角矩形 313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5" name="圆角矩形 314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6" name="圆角矩形 315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7" name="圆角矩形 316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8" name="圆角矩形 317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9" name="圆角矩形 318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0" name="圆角矩形 319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1" name="圆角矩形 320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2" name="圆角矩形 321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3" name="圆角矩形 322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4" name="圆角矩形 323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5" name="圆角矩形 324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6" name="圆角矩形 325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7" name="圆角矩形 326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8" name="圆角矩形 327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9" name="圆角矩形 328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0" name="圆角矩形 329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06" name="文本框 538"/>
            <p:cNvSpPr txBox="1"/>
            <p:nvPr/>
          </p:nvSpPr>
          <p:spPr>
            <a:xfrm>
              <a:off x="804617" y="-1092032"/>
              <a:ext cx="3385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 smtClean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1</a:t>
              </a:r>
              <a:endParaRPr lang="zh-CN" altLang="en-US" sz="3600" dirty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  <p:sp>
        <p:nvSpPr>
          <p:cNvPr id="332" name="燕尾形 331"/>
          <p:cNvSpPr/>
          <p:nvPr/>
        </p:nvSpPr>
        <p:spPr>
          <a:xfrm>
            <a:off x="6305287" y="1083472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333" name="燕尾形 332"/>
          <p:cNvSpPr/>
          <p:nvPr/>
        </p:nvSpPr>
        <p:spPr>
          <a:xfrm>
            <a:off x="6551175" y="1068615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334" name="燕尾形 333"/>
          <p:cNvSpPr/>
          <p:nvPr/>
        </p:nvSpPr>
        <p:spPr>
          <a:xfrm>
            <a:off x="7030268" y="1083472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335" name="燕尾形 334"/>
          <p:cNvSpPr/>
          <p:nvPr/>
        </p:nvSpPr>
        <p:spPr>
          <a:xfrm>
            <a:off x="6779603" y="1086001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336" name="燕尾形 335"/>
          <p:cNvSpPr/>
          <p:nvPr/>
        </p:nvSpPr>
        <p:spPr>
          <a:xfrm>
            <a:off x="7276157" y="1068615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grpSp>
        <p:nvGrpSpPr>
          <p:cNvPr id="473" name="组合 472"/>
          <p:cNvGrpSpPr/>
          <p:nvPr/>
        </p:nvGrpSpPr>
        <p:grpSpPr>
          <a:xfrm>
            <a:off x="5881525" y="2162228"/>
            <a:ext cx="944977" cy="944977"/>
            <a:chOff x="510973" y="-1257678"/>
            <a:chExt cx="944977" cy="944977"/>
          </a:xfrm>
        </p:grpSpPr>
        <p:sp>
          <p:nvSpPr>
            <p:cNvPr id="474" name="任意多边形 473"/>
            <p:cNvSpPr/>
            <p:nvPr/>
          </p:nvSpPr>
          <p:spPr>
            <a:xfrm rot="20047423">
              <a:off x="510973" y="-1257678"/>
              <a:ext cx="944977" cy="944977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5" name="椭圆 474"/>
            <p:cNvSpPr/>
            <p:nvPr/>
          </p:nvSpPr>
          <p:spPr>
            <a:xfrm>
              <a:off x="750460" y="-1005298"/>
              <a:ext cx="466004" cy="466004"/>
            </a:xfrm>
            <a:prstGeom prst="ellipse">
              <a:avLst/>
            </a:prstGeom>
            <a:noFill/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76" name="组合 475"/>
            <p:cNvGrpSpPr/>
            <p:nvPr/>
          </p:nvGrpSpPr>
          <p:grpSpPr>
            <a:xfrm>
              <a:off x="618888" y="-1136870"/>
              <a:ext cx="729148" cy="729148"/>
              <a:chOff x="813435" y="4187372"/>
              <a:chExt cx="1292678" cy="1292678"/>
            </a:xfrm>
            <a:noFill/>
          </p:grpSpPr>
          <p:sp>
            <p:nvSpPr>
              <p:cNvPr id="478" name="圆角矩形 477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9" name="圆角矩形 478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0" name="圆角矩形 479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1" name="圆角矩形 480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2" name="圆角矩形 481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3" name="圆角矩形 482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4" name="圆角矩形 483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5" name="圆角矩形 484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6" name="圆角矩形 485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7" name="圆角矩形 486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8" name="圆角矩形 487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9" name="圆角矩形 488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0" name="圆角矩形 489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1" name="圆角矩形 490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2" name="圆角矩形 491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3" name="圆角矩形 492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4" name="圆角矩形 493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5" name="圆角矩形 494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6" name="圆角矩形 495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7" name="圆角矩形 496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8" name="圆角矩形 497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9" name="圆角矩形 498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0" name="圆角矩形 499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1" name="圆角矩形 500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77" name="文本框 538"/>
            <p:cNvSpPr txBox="1"/>
            <p:nvPr/>
          </p:nvSpPr>
          <p:spPr>
            <a:xfrm>
              <a:off x="804617" y="-1092032"/>
              <a:ext cx="4154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  <p:grpSp>
        <p:nvGrpSpPr>
          <p:cNvPr id="666" name="组合 665"/>
          <p:cNvGrpSpPr/>
          <p:nvPr/>
        </p:nvGrpSpPr>
        <p:grpSpPr>
          <a:xfrm>
            <a:off x="6042694" y="3485847"/>
            <a:ext cx="944977" cy="944977"/>
            <a:chOff x="510973" y="-1257678"/>
            <a:chExt cx="944977" cy="944977"/>
          </a:xfrm>
        </p:grpSpPr>
        <p:sp>
          <p:nvSpPr>
            <p:cNvPr id="667" name="任意多边形 666"/>
            <p:cNvSpPr/>
            <p:nvPr/>
          </p:nvSpPr>
          <p:spPr>
            <a:xfrm rot="20047423">
              <a:off x="510973" y="-1257678"/>
              <a:ext cx="944977" cy="944977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8" name="椭圆 667"/>
            <p:cNvSpPr/>
            <p:nvPr/>
          </p:nvSpPr>
          <p:spPr>
            <a:xfrm>
              <a:off x="750460" y="-1005298"/>
              <a:ext cx="466004" cy="466004"/>
            </a:xfrm>
            <a:prstGeom prst="ellipse">
              <a:avLst/>
            </a:prstGeom>
            <a:noFill/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69" name="组合 668"/>
            <p:cNvGrpSpPr/>
            <p:nvPr/>
          </p:nvGrpSpPr>
          <p:grpSpPr>
            <a:xfrm>
              <a:off x="618888" y="-1136870"/>
              <a:ext cx="729148" cy="729148"/>
              <a:chOff x="813435" y="4187372"/>
              <a:chExt cx="1292678" cy="1292678"/>
            </a:xfrm>
            <a:noFill/>
          </p:grpSpPr>
          <p:sp>
            <p:nvSpPr>
              <p:cNvPr id="671" name="圆角矩形 670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2" name="圆角矩形 671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3" name="圆角矩形 672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4" name="圆角矩形 673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5" name="圆角矩形 674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6" name="圆角矩形 675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7" name="圆角矩形 676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8" name="圆角矩形 677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9" name="圆角矩形 678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0" name="圆角矩形 679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1" name="圆角矩形 680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2" name="圆角矩形 681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3" name="圆角矩形 682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4" name="圆角矩形 683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5" name="圆角矩形 684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6" name="圆角矩形 685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7" name="圆角矩形 686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8" name="圆角矩形 687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9" name="圆角矩形 688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0" name="圆角矩形 689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1" name="圆角矩形 690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2" name="圆角矩形 691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3" name="圆角矩形 692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4" name="圆角矩形 693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0" name="文本框 538"/>
            <p:cNvSpPr txBox="1"/>
            <p:nvPr/>
          </p:nvSpPr>
          <p:spPr>
            <a:xfrm>
              <a:off x="804617" y="-1092032"/>
              <a:ext cx="4154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  <p:grpSp>
        <p:nvGrpSpPr>
          <p:cNvPr id="695" name="组合 694"/>
          <p:cNvGrpSpPr/>
          <p:nvPr/>
        </p:nvGrpSpPr>
        <p:grpSpPr>
          <a:xfrm>
            <a:off x="5599780" y="4754954"/>
            <a:ext cx="944977" cy="944977"/>
            <a:chOff x="510973" y="-1257678"/>
            <a:chExt cx="944977" cy="944977"/>
          </a:xfrm>
        </p:grpSpPr>
        <p:sp>
          <p:nvSpPr>
            <p:cNvPr id="696" name="任意多边形 695"/>
            <p:cNvSpPr/>
            <p:nvPr/>
          </p:nvSpPr>
          <p:spPr>
            <a:xfrm rot="20047423">
              <a:off x="510973" y="-1257678"/>
              <a:ext cx="944977" cy="944977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7" name="椭圆 696"/>
            <p:cNvSpPr/>
            <p:nvPr/>
          </p:nvSpPr>
          <p:spPr>
            <a:xfrm>
              <a:off x="750460" y="-1005298"/>
              <a:ext cx="466004" cy="466004"/>
            </a:xfrm>
            <a:prstGeom prst="ellipse">
              <a:avLst/>
            </a:prstGeom>
            <a:noFill/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98" name="组合 697"/>
            <p:cNvGrpSpPr/>
            <p:nvPr/>
          </p:nvGrpSpPr>
          <p:grpSpPr>
            <a:xfrm>
              <a:off x="618888" y="-1136870"/>
              <a:ext cx="729148" cy="729148"/>
              <a:chOff x="813435" y="4187372"/>
              <a:chExt cx="1292678" cy="1292678"/>
            </a:xfrm>
            <a:noFill/>
          </p:grpSpPr>
          <p:sp>
            <p:nvSpPr>
              <p:cNvPr id="700" name="圆角矩形 699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1" name="圆角矩形 700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2" name="圆角矩形 701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3" name="圆角矩形 702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4" name="圆角矩形 703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5" name="圆角矩形 704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6" name="圆角矩形 705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7" name="圆角矩形 706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8" name="圆角矩形 707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9" name="圆角矩形 708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0" name="圆角矩形 709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1" name="圆角矩形 710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2" name="圆角矩形 711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3" name="圆角矩形 712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4" name="圆角矩形 713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5" name="圆角矩形 714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6" name="圆角矩形 715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7" name="圆角矩形 716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8" name="圆角矩形 717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9" name="圆角矩形 718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0" name="圆角矩形 719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1" name="圆角矩形 720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2" name="圆角矩形 721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3" name="圆角矩形 722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99" name="文本框 538"/>
            <p:cNvSpPr txBox="1"/>
            <p:nvPr/>
          </p:nvSpPr>
          <p:spPr>
            <a:xfrm>
              <a:off x="804617" y="-1092032"/>
              <a:ext cx="4154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4</a:t>
              </a:r>
              <a:endParaRPr lang="zh-CN" altLang="en-US" sz="3600" dirty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  <p:sp>
        <p:nvSpPr>
          <p:cNvPr id="743" name="文本框 401"/>
          <p:cNvSpPr txBox="1"/>
          <p:nvPr/>
        </p:nvSpPr>
        <p:spPr>
          <a:xfrm>
            <a:off x="8530439" y="224840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环境与技术</a:t>
            </a:r>
            <a:endParaRPr lang="zh-CN" altLang="en-US" sz="3200" dirty="0">
              <a:solidFill>
                <a:schemeClr val="bg1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744" name="燕尾形 743"/>
          <p:cNvSpPr/>
          <p:nvPr/>
        </p:nvSpPr>
        <p:spPr>
          <a:xfrm>
            <a:off x="6968983" y="2372877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45" name="燕尾形 744"/>
          <p:cNvSpPr/>
          <p:nvPr/>
        </p:nvSpPr>
        <p:spPr>
          <a:xfrm>
            <a:off x="7214871" y="2358020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46" name="燕尾形 745"/>
          <p:cNvSpPr/>
          <p:nvPr/>
        </p:nvSpPr>
        <p:spPr>
          <a:xfrm>
            <a:off x="7693964" y="2372877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47" name="燕尾形 746"/>
          <p:cNvSpPr/>
          <p:nvPr/>
        </p:nvSpPr>
        <p:spPr>
          <a:xfrm>
            <a:off x="7443299" y="2375406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48" name="燕尾形 747"/>
          <p:cNvSpPr/>
          <p:nvPr/>
        </p:nvSpPr>
        <p:spPr>
          <a:xfrm>
            <a:off x="7939853" y="2358020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55" name="文本框 401"/>
          <p:cNvSpPr txBox="1"/>
          <p:nvPr/>
        </p:nvSpPr>
        <p:spPr>
          <a:xfrm>
            <a:off x="8679709" y="3669670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设计与实现</a:t>
            </a:r>
            <a:endParaRPr lang="zh-CN" altLang="en-US" sz="3200" dirty="0">
              <a:solidFill>
                <a:schemeClr val="bg1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756" name="燕尾形 755"/>
          <p:cNvSpPr/>
          <p:nvPr/>
        </p:nvSpPr>
        <p:spPr>
          <a:xfrm>
            <a:off x="7118252" y="3794138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57" name="燕尾形 756"/>
          <p:cNvSpPr/>
          <p:nvPr/>
        </p:nvSpPr>
        <p:spPr>
          <a:xfrm>
            <a:off x="7364140" y="3779281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58" name="燕尾形 757"/>
          <p:cNvSpPr/>
          <p:nvPr/>
        </p:nvSpPr>
        <p:spPr>
          <a:xfrm>
            <a:off x="7843235" y="3794138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59" name="燕尾形 758"/>
          <p:cNvSpPr/>
          <p:nvPr/>
        </p:nvSpPr>
        <p:spPr>
          <a:xfrm>
            <a:off x="7592569" y="3796667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60" name="燕尾形 759"/>
          <p:cNvSpPr/>
          <p:nvPr/>
        </p:nvSpPr>
        <p:spPr>
          <a:xfrm>
            <a:off x="8089123" y="3779281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61" name="文本框 401"/>
          <p:cNvSpPr txBox="1"/>
          <p:nvPr/>
        </p:nvSpPr>
        <p:spPr>
          <a:xfrm>
            <a:off x="8330061" y="5046882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总结与展示</a:t>
            </a:r>
            <a:endParaRPr lang="zh-CN" altLang="en-US" sz="3200" dirty="0">
              <a:solidFill>
                <a:schemeClr val="bg1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762" name="燕尾形 761"/>
          <p:cNvSpPr/>
          <p:nvPr/>
        </p:nvSpPr>
        <p:spPr>
          <a:xfrm>
            <a:off x="6768605" y="5171350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63" name="燕尾形 762"/>
          <p:cNvSpPr/>
          <p:nvPr/>
        </p:nvSpPr>
        <p:spPr>
          <a:xfrm>
            <a:off x="7014493" y="5156493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64" name="燕尾形 763"/>
          <p:cNvSpPr/>
          <p:nvPr/>
        </p:nvSpPr>
        <p:spPr>
          <a:xfrm>
            <a:off x="7493587" y="5171350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65" name="燕尾形 764"/>
          <p:cNvSpPr/>
          <p:nvPr/>
        </p:nvSpPr>
        <p:spPr>
          <a:xfrm>
            <a:off x="7242923" y="5173879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766" name="燕尾形 765"/>
          <p:cNvSpPr/>
          <p:nvPr/>
        </p:nvSpPr>
        <p:spPr>
          <a:xfrm>
            <a:off x="7739476" y="5156493"/>
            <a:ext cx="245888" cy="368832"/>
          </a:xfrm>
          <a:prstGeom prst="chevron">
            <a:avLst/>
          </a:prstGeom>
          <a:solidFill>
            <a:schemeClr val="bg1">
              <a:alpha val="4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27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24037 0.30821 L 3.33333E-6 -4.73988E-6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18" y="-15422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29623 0.12232 L 3.33333E-6 -3.81503E-6 " pathEditMode="relative" rAng="0" ptsTypes="AA">
                                      <p:cBhvr>
                                        <p:cTn id="41" dur="10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05" y="-6127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31055 -0.07214 L 2.29167E-6 3.81503E-6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6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521" y="3607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27005 -0.26243 L 4.16667E-7 2.71676E-6 " pathEditMode="relative" rAng="0" ptsTypes="AA">
                                      <p:cBhvr>
                                        <p:cTn id="45" dur="1000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03" y="1311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4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4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71" dur="7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79" dur="7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" presetClass="entr" presetSubtype="8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7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7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8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7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8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2" fill="hold" grpId="0" nodeType="withEffect">
                                  <p:stCondLst>
                                    <p:cond delay="28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400" fill="hold"/>
                                        <p:tgtEl>
                                          <p:spTgt spid="7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400" fill="hold"/>
                                        <p:tgtEl>
                                          <p:spTgt spid="7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8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8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8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8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7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7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7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2" fill="hold" grpId="0" nodeType="withEffect">
                                  <p:stCondLst>
                                    <p:cond delay="35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400" fill="hold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400" fill="hold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8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8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" presetClass="entr" presetSubtype="8" fill="hold" grpId="0" nodeType="withEffect">
                                  <p:stCondLst>
                                    <p:cond delay="46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7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4" presetID="2" presetClass="entr" presetSubtype="8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6" dur="500" fill="hold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2" presetClass="entr" presetSubtype="2" fill="hold" grpId="0" nodeType="withEffect">
                                  <p:stCondLst>
                                    <p:cond delay="44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0" dur="400" fill="hold"/>
                                        <p:tgtEl>
                                          <p:spTgt spid="7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1" dur="400" fill="hold"/>
                                        <p:tgtEl>
                                          <p:spTgt spid="7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animBg="1"/>
      <p:bldP spid="183" grpId="0" animBg="1"/>
      <p:bldP spid="184" grpId="0" animBg="1"/>
      <p:bldP spid="186" grpId="0" animBg="1"/>
      <p:bldP spid="186" grpId="1" animBg="1"/>
      <p:bldP spid="224" grpId="0" animBg="1"/>
      <p:bldP spid="225" grpId="0" animBg="1"/>
      <p:bldP spid="225" grpId="1" animBg="1"/>
      <p:bldP spid="3" grpId="0"/>
      <p:bldP spid="304" grpId="0"/>
      <p:bldP spid="332" grpId="0" animBg="1"/>
      <p:bldP spid="333" grpId="0" animBg="1"/>
      <p:bldP spid="334" grpId="0" animBg="1"/>
      <p:bldP spid="335" grpId="0" animBg="1"/>
      <p:bldP spid="336" grpId="0" animBg="1"/>
      <p:bldP spid="743" grpId="0"/>
      <p:bldP spid="744" grpId="0" animBg="1"/>
      <p:bldP spid="745" grpId="0" animBg="1"/>
      <p:bldP spid="746" grpId="0" animBg="1"/>
      <p:bldP spid="747" grpId="0" animBg="1"/>
      <p:bldP spid="748" grpId="0" animBg="1"/>
      <p:bldP spid="755" grpId="0"/>
      <p:bldP spid="756" grpId="0" animBg="1"/>
      <p:bldP spid="757" grpId="0" animBg="1"/>
      <p:bldP spid="758" grpId="0" animBg="1"/>
      <p:bldP spid="759" grpId="0" animBg="1"/>
      <p:bldP spid="760" grpId="0" animBg="1"/>
      <p:bldP spid="761" grpId="0"/>
      <p:bldP spid="762" grpId="0" animBg="1"/>
      <p:bldP spid="763" grpId="0" animBg="1"/>
      <p:bldP spid="764" grpId="0" animBg="1"/>
      <p:bldP spid="765" grpId="0" animBg="1"/>
      <p:bldP spid="76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矩形 413"/>
          <p:cNvSpPr/>
          <p:nvPr/>
        </p:nvSpPr>
        <p:spPr>
          <a:xfrm>
            <a:off x="-72716" y="3415513"/>
            <a:ext cx="12328323" cy="57738"/>
          </a:xfrm>
          <a:prstGeom prst="rect">
            <a:avLst/>
          </a:prstGeom>
          <a:solidFill>
            <a:srgbClr val="FFFFFF">
              <a:alpha val="4117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矩形 414"/>
          <p:cNvSpPr/>
          <p:nvPr/>
        </p:nvSpPr>
        <p:spPr>
          <a:xfrm>
            <a:off x="8040" y="3400312"/>
            <a:ext cx="12252123" cy="57381"/>
          </a:xfrm>
          <a:prstGeom prst="rect">
            <a:avLst/>
          </a:prstGeom>
          <a:solidFill>
            <a:srgbClr val="FFFFFF">
              <a:alpha val="4117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菱形 415"/>
          <p:cNvSpPr/>
          <p:nvPr/>
        </p:nvSpPr>
        <p:spPr>
          <a:xfrm>
            <a:off x="3751309" y="3051264"/>
            <a:ext cx="4575379" cy="845412"/>
          </a:xfrm>
          <a:prstGeom prst="diamond">
            <a:avLst/>
          </a:prstGeom>
          <a:solidFill>
            <a:srgbClr val="FFFFFF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34" name="任意多边形 433"/>
          <p:cNvSpPr/>
          <p:nvPr userDrawn="1"/>
        </p:nvSpPr>
        <p:spPr>
          <a:xfrm>
            <a:off x="11844789" y="2950959"/>
            <a:ext cx="482113" cy="140616"/>
          </a:xfrm>
          <a:custGeom>
            <a:avLst/>
            <a:gdLst>
              <a:gd name="connsiteX0" fmla="*/ 0 w 609600"/>
              <a:gd name="connsiteY0" fmla="*/ 0 h 177800"/>
              <a:gd name="connsiteX1" fmla="*/ 609600 w 609600"/>
              <a:gd name="connsiteY1" fmla="*/ 0 h 177800"/>
              <a:gd name="connsiteX2" fmla="*/ 609600 w 609600"/>
              <a:gd name="connsiteY2" fmla="*/ 139246 h 177800"/>
              <a:gd name="connsiteX3" fmla="*/ 497568 w 609600"/>
              <a:gd name="connsiteY3" fmla="*/ 139246 h 177800"/>
              <a:gd name="connsiteX4" fmla="*/ 497568 w 609600"/>
              <a:gd name="connsiteY4" fmla="*/ 177800 h 177800"/>
              <a:gd name="connsiteX5" fmla="*/ 0 w 609600"/>
              <a:gd name="connsiteY5" fmla="*/ 17780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177800">
                <a:moveTo>
                  <a:pt x="0" y="0"/>
                </a:moveTo>
                <a:lnTo>
                  <a:pt x="609600" y="0"/>
                </a:lnTo>
                <a:lnTo>
                  <a:pt x="609600" y="139246"/>
                </a:lnTo>
                <a:lnTo>
                  <a:pt x="497568" y="139246"/>
                </a:lnTo>
                <a:lnTo>
                  <a:pt x="497568" y="177800"/>
                </a:lnTo>
                <a:lnTo>
                  <a:pt x="0" y="177800"/>
                </a:lnTo>
                <a:close/>
              </a:path>
            </a:pathLst>
          </a:custGeom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7017025" y="2970707"/>
            <a:ext cx="4943563" cy="947351"/>
            <a:chOff x="7743390" y="4942798"/>
            <a:chExt cx="4943562" cy="947351"/>
          </a:xfrm>
        </p:grpSpPr>
        <p:grpSp>
          <p:nvGrpSpPr>
            <p:cNvPr id="58" name="组合 57"/>
            <p:cNvGrpSpPr/>
            <p:nvPr/>
          </p:nvGrpSpPr>
          <p:grpSpPr>
            <a:xfrm>
              <a:off x="7743390" y="4942798"/>
              <a:ext cx="4943562" cy="947351"/>
              <a:chOff x="7347008" y="2985732"/>
              <a:chExt cx="4943562" cy="947351"/>
            </a:xfrm>
          </p:grpSpPr>
          <p:sp>
            <p:nvSpPr>
              <p:cNvPr id="59" name="矩形 58"/>
              <p:cNvSpPr/>
              <p:nvPr userDrawn="1"/>
            </p:nvSpPr>
            <p:spPr>
              <a:xfrm>
                <a:off x="7347008" y="2985732"/>
                <a:ext cx="4943562" cy="76200"/>
              </a:xfrm>
              <a:prstGeom prst="rect">
                <a:avLst/>
              </a:prstGeom>
              <a:solidFill>
                <a:srgbClr val="FFFFFF">
                  <a:alpha val="56863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矩形 59"/>
              <p:cNvSpPr/>
              <p:nvPr userDrawn="1"/>
            </p:nvSpPr>
            <p:spPr>
              <a:xfrm>
                <a:off x="7347008" y="3856883"/>
                <a:ext cx="4943562" cy="76200"/>
              </a:xfrm>
              <a:prstGeom prst="rect">
                <a:avLst/>
              </a:prstGeom>
              <a:solidFill>
                <a:srgbClr val="FFFFFF">
                  <a:alpha val="56863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61" name="直接连接符 60"/>
              <p:cNvCxnSpPr/>
              <p:nvPr userDrawn="1"/>
            </p:nvCxnSpPr>
            <p:spPr>
              <a:xfrm>
                <a:off x="7347008" y="3117722"/>
                <a:ext cx="4943562" cy="0"/>
              </a:xfrm>
              <a:prstGeom prst="line">
                <a:avLst/>
              </a:prstGeom>
              <a:ln w="38100">
                <a:solidFill>
                  <a:srgbClr val="A199A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 userDrawn="1"/>
            </p:nvCxnSpPr>
            <p:spPr>
              <a:xfrm>
                <a:off x="7347008" y="3791165"/>
                <a:ext cx="4943562" cy="0"/>
              </a:xfrm>
              <a:prstGeom prst="line">
                <a:avLst/>
              </a:prstGeom>
              <a:ln w="38100">
                <a:solidFill>
                  <a:srgbClr val="A199A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文本占位符 118"/>
            <p:cNvSpPr txBox="1">
              <a:spLocks/>
            </p:cNvSpPr>
            <p:nvPr/>
          </p:nvSpPr>
          <p:spPr>
            <a:xfrm>
              <a:off x="8040613" y="5160997"/>
              <a:ext cx="3804175" cy="4869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zh-CN"/>
              </a:defPPr>
              <a:lvl1pPr marL="0" indent="0"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32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 smtClean="0"/>
                <a:t>背景与意义</a:t>
              </a:r>
              <a:endParaRPr lang="zh-CN" altLang="en-US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989831" y="2256040"/>
            <a:ext cx="2288540" cy="2288540"/>
            <a:chOff x="7758139" y="2808362"/>
            <a:chExt cx="1285965" cy="1285965"/>
          </a:xfrm>
        </p:grpSpPr>
        <p:sp>
          <p:nvSpPr>
            <p:cNvPr id="431" name="任意多边形 4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5" name="椭圆 434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6" name="组合 435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443" name="圆角矩形 442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4" name="圆角矩形 443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5" name="圆角矩形 444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6" name="圆角矩形 445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7" name="圆角矩形 446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8" name="圆角矩形 447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9" name="圆角矩形 448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0" name="圆角矩形 449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1" name="圆角矩形 450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2" name="圆角矩形 451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3" name="圆角矩形 452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4" name="圆角矩形 453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5" name="圆角矩形 454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6" name="圆角矩形 455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7" name="圆角矩形 456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8" name="圆角矩形 457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9" name="圆角矩形 458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0" name="圆角矩形 459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1" name="圆角矩形 460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2" name="圆角矩形 461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3" name="圆角矩形 462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4" name="圆角矩形 463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5" name="圆角矩形 464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6" name="圆角矩形 465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8" name="文本框 145"/>
            <p:cNvSpPr txBox="1"/>
            <p:nvPr userDrawn="1"/>
          </p:nvSpPr>
          <p:spPr>
            <a:xfrm>
              <a:off x="8206904" y="3076110"/>
              <a:ext cx="314543" cy="8128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 smtClean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1</a:t>
              </a:r>
              <a:endParaRPr lang="zh-CN" altLang="en-US" sz="19900" dirty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0586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>
        <p14:ripple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0" presetClass="exit" presetSubtype="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1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"/>
                            </p:stCondLst>
                            <p:childTnLst>
                              <p:par>
                                <p:cTn id="24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0.56042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00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-0.5493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477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E-6 -1.15607E-7 L -0.22383 0.00046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98" y="2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16315E-6 -3.33333E-6 L -0.2178 -3.33333E-6 " pathEditMode="relative" rAng="0" ptsTypes="AA">
                                      <p:cBhvr>
                                        <p:cTn id="3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" grpId="0" animBg="1"/>
      <p:bldP spid="414" grpId="1" animBg="1"/>
      <p:bldP spid="415" grpId="0" animBg="1"/>
      <p:bldP spid="415" grpId="1" animBg="1"/>
      <p:bldP spid="416" grpId="0" animBg="1"/>
      <p:bldP spid="41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27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1.</a:t>
            </a:r>
            <a:r>
              <a:rPr lang="zh-CN" altLang="en-US" sz="2400" dirty="0" smtClean="0"/>
              <a:t> 背景与意义</a:t>
            </a:r>
            <a:endParaRPr lang="zh-CN" altLang="en-US" sz="2400" dirty="0"/>
          </a:p>
        </p:txBody>
      </p:sp>
      <p:grpSp>
        <p:nvGrpSpPr>
          <p:cNvPr id="6" name="组合 29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7" name="任意多边形 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32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10" name="圆角矩形 9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圆角矩形 10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圆角矩形 11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圆角矩形 12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圆角矩形 15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圆角矩形 18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圆角矩形 19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圆角矩形 20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圆角矩形 23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圆角矩形 24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圆角矩形 25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圆角矩形 28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圆角矩形 29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圆角矩形 30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圆角矩形 31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圆角矩形 32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4" name="TextBox 15"/>
          <p:cNvSpPr txBox="1"/>
          <p:nvPr/>
        </p:nvSpPr>
        <p:spPr>
          <a:xfrm>
            <a:off x="1526780" y="1683594"/>
            <a:ext cx="917364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作为图形学中一种比较常见的建模方式，粒子系统以其独特的</a:t>
            </a:r>
            <a:r>
              <a:rPr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粒子化特性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，可以很好的模拟出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众多不规则的</a:t>
            </a:r>
            <a:r>
              <a:rPr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动态</a:t>
            </a:r>
            <a:r>
              <a:rPr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模糊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效果，如动态火焰、烟花等等。</a:t>
            </a:r>
            <a:endParaRPr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grpSp>
        <p:nvGrpSpPr>
          <p:cNvPr id="42" name="组 41"/>
          <p:cNvGrpSpPr/>
          <p:nvPr/>
        </p:nvGrpSpPr>
        <p:grpSpPr>
          <a:xfrm>
            <a:off x="1526778" y="3482565"/>
            <a:ext cx="9173647" cy="2501643"/>
            <a:chOff x="1526780" y="3519986"/>
            <a:chExt cx="8261734" cy="2501643"/>
          </a:xfrm>
        </p:grpSpPr>
        <p:pic>
          <p:nvPicPr>
            <p:cNvPr id="37" name="图片 36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8514" y="3519986"/>
              <a:ext cx="3600000" cy="2160000"/>
            </a:xfrm>
            <a:prstGeom prst="rect">
              <a:avLst/>
            </a:prstGeom>
          </p:spPr>
        </p:pic>
        <p:grpSp>
          <p:nvGrpSpPr>
            <p:cNvPr id="41" name="组 40"/>
            <p:cNvGrpSpPr/>
            <p:nvPr/>
          </p:nvGrpSpPr>
          <p:grpSpPr>
            <a:xfrm>
              <a:off x="1526780" y="3519986"/>
              <a:ext cx="3600000" cy="2501643"/>
              <a:chOff x="1526780" y="3519986"/>
              <a:chExt cx="3600000" cy="2501643"/>
            </a:xfrm>
          </p:grpSpPr>
          <p:pic>
            <p:nvPicPr>
              <p:cNvPr id="36" name="图片 35"/>
              <p:cNvPicPr>
                <a:picLocks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6780" y="3519986"/>
                <a:ext cx="3600000" cy="2160000"/>
              </a:xfrm>
              <a:prstGeom prst="rect">
                <a:avLst/>
              </a:prstGeom>
            </p:spPr>
          </p:pic>
          <p:sp>
            <p:nvSpPr>
              <p:cNvPr id="39" name="TextBox 15"/>
              <p:cNvSpPr txBox="1"/>
              <p:nvPr/>
            </p:nvSpPr>
            <p:spPr>
              <a:xfrm>
                <a:off x="2336780" y="5713852"/>
                <a:ext cx="1980000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lvl="0"/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华文黑体" pitchFamily="2" charset="-122"/>
                  </a:rPr>
                  <a:t>图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华文黑体" pitchFamily="2" charset="-122"/>
                  </a:rPr>
                  <a:t>1-1</a:t>
                </a: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华文黑体" pitchFamily="2" charset="-122"/>
                  </a:rPr>
                  <a:t> 粒子系统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华文黑体" pitchFamily="2" charset="-122"/>
                  </a:rPr>
                  <a:t>-</a:t>
                </a: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华文黑体" pitchFamily="2" charset="-122"/>
                  </a:rPr>
                  <a:t>火焰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endParaRPr>
              </a:p>
            </p:txBody>
          </p:sp>
        </p:grpSp>
        <p:sp>
          <p:nvSpPr>
            <p:cNvPr id="40" name="TextBox 15"/>
            <p:cNvSpPr txBox="1"/>
            <p:nvPr/>
          </p:nvSpPr>
          <p:spPr>
            <a:xfrm>
              <a:off x="6998514" y="5713852"/>
              <a:ext cx="19800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图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1-2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 粒子系统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-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烟花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endParaRPr>
            </a:p>
          </p:txBody>
        </p:sp>
      </p:grpSp>
      <p:sp>
        <p:nvSpPr>
          <p:cNvPr id="44" name="TextBox 15"/>
          <p:cNvSpPr txBox="1"/>
          <p:nvPr/>
        </p:nvSpPr>
        <p:spPr>
          <a:xfrm>
            <a:off x="1526779" y="1683594"/>
            <a:ext cx="917364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sz="20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区别于传统的建模方式，粒子系统的优势在于它</a:t>
            </a:r>
            <a:r>
              <a:rPr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以粒子为基本元素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，由大量粒子</a:t>
            </a:r>
            <a:r>
              <a:rPr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相互作用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形成的整体来进行建模，允许粒子有独立于整体的行为方式。因此，采用粒子系统的建模方式</a:t>
            </a:r>
            <a:r>
              <a:rPr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不受实物的形状状态所限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。因而具有良好的</a:t>
            </a:r>
            <a:r>
              <a:rPr lang="zh-CN" altLang="en-US" sz="20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普适性</a:t>
            </a:r>
            <a:r>
              <a:rPr lang="zh-CN" altLang="en-US" sz="20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zh-CN" altLang="en-US" sz="20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8087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316 -0.00254 L -3.95833E-6 -4.68208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64" y="11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1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4" grpId="0"/>
      <p:bldP spid="34" grpId="1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27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1.</a:t>
            </a:r>
            <a:r>
              <a:rPr lang="zh-CN" altLang="en-US" sz="2400" dirty="0" smtClean="0"/>
              <a:t> 背景与意义</a:t>
            </a:r>
            <a:endParaRPr lang="zh-CN" altLang="en-US" sz="2400" dirty="0"/>
          </a:p>
        </p:txBody>
      </p:sp>
      <p:grpSp>
        <p:nvGrpSpPr>
          <p:cNvPr id="6" name="组合 29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7" name="任意多边形 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32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10" name="圆角矩形 9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圆角矩形 10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圆角矩形 11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圆角矩形 12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圆角矩形 15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圆角矩形 18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圆角矩形 19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圆角矩形 20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圆角矩形 23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圆角矩形 24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圆角矩形 25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圆角矩形 28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圆角矩形 29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圆角矩形 30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圆角矩形 31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圆角矩形 32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4" name="TextBox 15"/>
          <p:cNvSpPr txBox="1"/>
          <p:nvPr/>
        </p:nvSpPr>
        <p:spPr>
          <a:xfrm>
            <a:off x="1526779" y="2469569"/>
            <a:ext cx="934441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现今的粒子系统多借助于</a:t>
            </a:r>
            <a:r>
              <a:rPr lang="en-US" altLang="zh-CN" sz="24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OpenGL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实现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，他们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需要依赖相关的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平台，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所以粒子系统的应用也</a:t>
            </a:r>
            <a:r>
              <a:rPr lang="zh-CN" altLang="en-US" sz="24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受限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于运行平台</a:t>
            </a:r>
            <a:r>
              <a:rPr lang="en-US" altLang="zh-CN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(C++</a:t>
            </a:r>
            <a:r>
              <a:rPr lang="zh-CN" altLang="en-US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.NET</a:t>
            </a:r>
            <a:r>
              <a:rPr lang="zh-CN" altLang="en-US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等</a:t>
            </a:r>
            <a:r>
              <a:rPr lang="en-US" altLang="zh-CN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)</a:t>
            </a:r>
            <a:endParaRPr lang="zh-CN" altLang="en-US" sz="24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5" name="TextBox 15"/>
          <p:cNvSpPr txBox="1"/>
          <p:nvPr/>
        </p:nvSpPr>
        <p:spPr>
          <a:xfrm>
            <a:off x="1526779" y="2469569"/>
            <a:ext cx="9344419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本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项目研究的方向正是基于</a:t>
            </a:r>
            <a:r>
              <a:rPr lang="zh-CN" altLang="en-US" sz="24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浏览器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端的</a:t>
            </a:r>
            <a:r>
              <a:rPr lang="en-US" altLang="zh-CN" sz="2400" dirty="0" err="1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WebGL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的粒子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系统。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处于移动互联网上的每个终端常常会有相关的浏览器软件应用，并且由于浏览器的高度</a:t>
            </a:r>
            <a:r>
              <a:rPr lang="zh-CN" altLang="en-US" sz="24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跨</a:t>
            </a:r>
            <a:r>
              <a:rPr lang="zh-CN" altLang="en-US" sz="24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平台性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以及</a:t>
            </a:r>
            <a:r>
              <a:rPr lang="zh-CN" altLang="en-US" sz="24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普及性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那么如果在浏览器端实现粒子系统，那么不仅会为相关算法应用的普及提供一个机会，也为图形学的研究学习</a:t>
            </a:r>
            <a:r>
              <a:rPr lang="zh-CN" altLang="en-US" sz="24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提供了一个平台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zh-CN" altLang="en-US" sz="24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591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4" grpId="1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矩形 413"/>
          <p:cNvSpPr/>
          <p:nvPr/>
        </p:nvSpPr>
        <p:spPr>
          <a:xfrm>
            <a:off x="-72716" y="3415513"/>
            <a:ext cx="12328323" cy="57738"/>
          </a:xfrm>
          <a:prstGeom prst="rect">
            <a:avLst/>
          </a:prstGeom>
          <a:solidFill>
            <a:srgbClr val="FFFFFF">
              <a:alpha val="4117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矩形 414"/>
          <p:cNvSpPr/>
          <p:nvPr/>
        </p:nvSpPr>
        <p:spPr>
          <a:xfrm>
            <a:off x="8040" y="3400312"/>
            <a:ext cx="12252123" cy="57381"/>
          </a:xfrm>
          <a:prstGeom prst="rect">
            <a:avLst/>
          </a:prstGeom>
          <a:solidFill>
            <a:srgbClr val="FFFFFF">
              <a:alpha val="4117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菱形 415"/>
          <p:cNvSpPr/>
          <p:nvPr/>
        </p:nvSpPr>
        <p:spPr>
          <a:xfrm>
            <a:off x="3751309" y="3051264"/>
            <a:ext cx="4575379" cy="845412"/>
          </a:xfrm>
          <a:prstGeom prst="diamond">
            <a:avLst/>
          </a:prstGeom>
          <a:solidFill>
            <a:srgbClr val="FFFFFF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34" name="任意多边形 433"/>
          <p:cNvSpPr/>
          <p:nvPr userDrawn="1"/>
        </p:nvSpPr>
        <p:spPr>
          <a:xfrm>
            <a:off x="11844789" y="2950959"/>
            <a:ext cx="482113" cy="140616"/>
          </a:xfrm>
          <a:custGeom>
            <a:avLst/>
            <a:gdLst>
              <a:gd name="connsiteX0" fmla="*/ 0 w 609600"/>
              <a:gd name="connsiteY0" fmla="*/ 0 h 177800"/>
              <a:gd name="connsiteX1" fmla="*/ 609600 w 609600"/>
              <a:gd name="connsiteY1" fmla="*/ 0 h 177800"/>
              <a:gd name="connsiteX2" fmla="*/ 609600 w 609600"/>
              <a:gd name="connsiteY2" fmla="*/ 139246 h 177800"/>
              <a:gd name="connsiteX3" fmla="*/ 497568 w 609600"/>
              <a:gd name="connsiteY3" fmla="*/ 139246 h 177800"/>
              <a:gd name="connsiteX4" fmla="*/ 497568 w 609600"/>
              <a:gd name="connsiteY4" fmla="*/ 177800 h 177800"/>
              <a:gd name="connsiteX5" fmla="*/ 0 w 609600"/>
              <a:gd name="connsiteY5" fmla="*/ 17780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177800">
                <a:moveTo>
                  <a:pt x="0" y="0"/>
                </a:moveTo>
                <a:lnTo>
                  <a:pt x="609600" y="0"/>
                </a:lnTo>
                <a:lnTo>
                  <a:pt x="609600" y="139246"/>
                </a:lnTo>
                <a:lnTo>
                  <a:pt x="497568" y="139246"/>
                </a:lnTo>
                <a:lnTo>
                  <a:pt x="497568" y="177800"/>
                </a:lnTo>
                <a:lnTo>
                  <a:pt x="0" y="177800"/>
                </a:lnTo>
                <a:close/>
              </a:path>
            </a:pathLst>
          </a:custGeom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7017025" y="2970707"/>
            <a:ext cx="4943563" cy="947351"/>
            <a:chOff x="7743390" y="4942798"/>
            <a:chExt cx="4943562" cy="947351"/>
          </a:xfrm>
        </p:grpSpPr>
        <p:grpSp>
          <p:nvGrpSpPr>
            <p:cNvPr id="58" name="组合 57"/>
            <p:cNvGrpSpPr/>
            <p:nvPr/>
          </p:nvGrpSpPr>
          <p:grpSpPr>
            <a:xfrm>
              <a:off x="7743390" y="4942798"/>
              <a:ext cx="4943562" cy="947351"/>
              <a:chOff x="7347008" y="2985732"/>
              <a:chExt cx="4943562" cy="947351"/>
            </a:xfrm>
          </p:grpSpPr>
          <p:sp>
            <p:nvSpPr>
              <p:cNvPr id="59" name="矩形 58"/>
              <p:cNvSpPr/>
              <p:nvPr userDrawn="1"/>
            </p:nvSpPr>
            <p:spPr>
              <a:xfrm>
                <a:off x="7347008" y="2985732"/>
                <a:ext cx="4943562" cy="76200"/>
              </a:xfrm>
              <a:prstGeom prst="rect">
                <a:avLst/>
              </a:prstGeom>
              <a:solidFill>
                <a:srgbClr val="FFFFFF">
                  <a:alpha val="56863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矩形 59"/>
              <p:cNvSpPr/>
              <p:nvPr userDrawn="1"/>
            </p:nvSpPr>
            <p:spPr>
              <a:xfrm>
                <a:off x="7347008" y="3856883"/>
                <a:ext cx="4943562" cy="76200"/>
              </a:xfrm>
              <a:prstGeom prst="rect">
                <a:avLst/>
              </a:prstGeom>
              <a:solidFill>
                <a:srgbClr val="FFFFFF">
                  <a:alpha val="56863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61" name="直接连接符 60"/>
              <p:cNvCxnSpPr/>
              <p:nvPr userDrawn="1"/>
            </p:nvCxnSpPr>
            <p:spPr>
              <a:xfrm>
                <a:off x="7347008" y="3117722"/>
                <a:ext cx="4943562" cy="0"/>
              </a:xfrm>
              <a:prstGeom prst="line">
                <a:avLst/>
              </a:prstGeom>
              <a:ln w="38100">
                <a:solidFill>
                  <a:srgbClr val="A199A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 userDrawn="1"/>
            </p:nvCxnSpPr>
            <p:spPr>
              <a:xfrm>
                <a:off x="7347008" y="3791165"/>
                <a:ext cx="4943562" cy="0"/>
              </a:xfrm>
              <a:prstGeom prst="line">
                <a:avLst/>
              </a:prstGeom>
              <a:ln w="38100">
                <a:solidFill>
                  <a:srgbClr val="A199A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文本占位符 118"/>
            <p:cNvSpPr txBox="1">
              <a:spLocks/>
            </p:cNvSpPr>
            <p:nvPr/>
          </p:nvSpPr>
          <p:spPr>
            <a:xfrm>
              <a:off x="8040613" y="5160997"/>
              <a:ext cx="3804175" cy="4869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zh-CN"/>
              </a:defPPr>
              <a:lvl1pPr marL="0" indent="0"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32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 smtClean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 dirty="0">
                  <a:gradFill flip="none" rotWithShape="1">
                    <a:gsLst>
                      <a:gs pos="8000">
                        <a:srgbClr val="FAFFFF"/>
                      </a:gs>
                      <a:gs pos="100000">
                        <a:srgbClr val="C3C4CB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 smtClean="0"/>
                <a:t>环境与技术</a:t>
              </a:r>
              <a:endParaRPr lang="zh-CN" altLang="en-US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989831" y="2256040"/>
            <a:ext cx="2288540" cy="2288540"/>
            <a:chOff x="7758139" y="2808362"/>
            <a:chExt cx="1285965" cy="1285965"/>
          </a:xfrm>
        </p:grpSpPr>
        <p:sp>
          <p:nvSpPr>
            <p:cNvPr id="431" name="任意多边形 4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5" name="椭圆 434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6" name="组合 435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443" name="圆角矩形 442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4" name="圆角矩形 443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5" name="圆角矩形 444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6" name="圆角矩形 445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7" name="圆角矩形 446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8" name="圆角矩形 447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9" name="圆角矩形 448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0" name="圆角矩形 449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1" name="圆角矩形 450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2" name="圆角矩形 451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3" name="圆角矩形 452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4" name="圆角矩形 453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5" name="圆角矩形 454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6" name="圆角矩形 455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7" name="圆角矩形 456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8" name="圆角矩形 457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9" name="圆角矩形 458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0" name="圆角矩形 459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1" name="圆角矩形 460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2" name="圆角矩形 461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3" name="圆角矩形 462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4" name="圆角矩形 463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5" name="圆角矩形 464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6" name="圆角矩形 465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8" name="文本框 145"/>
            <p:cNvSpPr txBox="1"/>
            <p:nvPr userDrawn="1"/>
          </p:nvSpPr>
          <p:spPr>
            <a:xfrm>
              <a:off x="8206904" y="3076110"/>
              <a:ext cx="420831" cy="8128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2</a:t>
              </a:r>
              <a:endParaRPr lang="zh-CN" altLang="en-US" sz="19900" dirty="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5793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>
        <p14:ripple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0" presetClass="exit" presetSubtype="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1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"/>
                            </p:stCondLst>
                            <p:childTnLst>
                              <p:par>
                                <p:cTn id="24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0.56042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00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-0.5493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477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E-6 -3.33333E-6 L -0.22383 0.00047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98" y="2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16315E-6 -3.33333E-6 L -0.2178 -3.33333E-6 " pathEditMode="relative" rAng="0" ptsTypes="AA">
                                      <p:cBhvr>
                                        <p:cTn id="3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" grpId="0" animBg="1"/>
      <p:bldP spid="414" grpId="1" animBg="1"/>
      <p:bldP spid="415" grpId="0" animBg="1"/>
      <p:bldP spid="415" grpId="1" animBg="1"/>
      <p:bldP spid="416" grpId="0" animBg="1"/>
      <p:bldP spid="41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629208" y="4051300"/>
            <a:ext cx="3622243" cy="2438400"/>
            <a:chOff x="7477558" y="4419600"/>
            <a:chExt cx="3622242" cy="2438400"/>
          </a:xfrm>
        </p:grpSpPr>
        <p:grpSp>
          <p:nvGrpSpPr>
            <p:cNvPr id="86" name="组合 85"/>
            <p:cNvGrpSpPr/>
            <p:nvPr/>
          </p:nvGrpSpPr>
          <p:grpSpPr>
            <a:xfrm>
              <a:off x="8531658" y="5953190"/>
              <a:ext cx="409142" cy="409142"/>
              <a:chOff x="2814405" y="2119805"/>
              <a:chExt cx="409142" cy="409142"/>
            </a:xfrm>
            <a:scene3d>
              <a:camera prst="isometricOffAxis1Top"/>
              <a:lightRig rig="threePt" dir="t"/>
            </a:scene3d>
          </p:grpSpPr>
          <p:sp>
            <p:nvSpPr>
              <p:cNvPr id="87" name="椭圆 86"/>
              <p:cNvSpPr/>
              <p:nvPr/>
            </p:nvSpPr>
            <p:spPr>
              <a:xfrm>
                <a:off x="2814405" y="2119805"/>
                <a:ext cx="409142" cy="40914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>
                <a:off x="2984590" y="2289990"/>
                <a:ext cx="68772" cy="687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矩形 100"/>
            <p:cNvSpPr/>
            <p:nvPr/>
          </p:nvSpPr>
          <p:spPr>
            <a:xfrm>
              <a:off x="8072542" y="4419600"/>
              <a:ext cx="2438400" cy="2438400"/>
            </a:xfrm>
            <a:prstGeom prst="rect">
              <a:avLst/>
            </a:prstGeom>
            <a:noFill/>
            <a:ln w="12700">
              <a:solidFill>
                <a:schemeClr val="bg1"/>
              </a:solidFill>
              <a:prstDash val="dash"/>
            </a:ln>
            <a:scene3d>
              <a:camera prst="isometricOffAxis1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2" name="组合 101"/>
            <p:cNvGrpSpPr/>
            <p:nvPr/>
          </p:nvGrpSpPr>
          <p:grpSpPr>
            <a:xfrm>
              <a:off x="10690658" y="5610290"/>
              <a:ext cx="409142" cy="409142"/>
              <a:chOff x="2814405" y="2119805"/>
              <a:chExt cx="409142" cy="409142"/>
            </a:xfrm>
            <a:scene3d>
              <a:camera prst="isometricOffAxis1Top"/>
              <a:lightRig rig="threePt" dir="t"/>
            </a:scene3d>
          </p:grpSpPr>
          <p:sp>
            <p:nvSpPr>
              <p:cNvPr id="103" name="椭圆 102"/>
              <p:cNvSpPr/>
              <p:nvPr/>
            </p:nvSpPr>
            <p:spPr>
              <a:xfrm>
                <a:off x="2814405" y="2119805"/>
                <a:ext cx="409142" cy="40914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>
                <a:off x="2984590" y="2289990"/>
                <a:ext cx="68772" cy="687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5" name="组合 104"/>
            <p:cNvGrpSpPr/>
            <p:nvPr/>
          </p:nvGrpSpPr>
          <p:grpSpPr>
            <a:xfrm>
              <a:off x="9636558" y="4924490"/>
              <a:ext cx="409142" cy="409142"/>
              <a:chOff x="2814405" y="2119805"/>
              <a:chExt cx="409142" cy="409142"/>
            </a:xfrm>
            <a:scene3d>
              <a:camera prst="isometricOffAxis1Top"/>
              <a:lightRig rig="threePt" dir="t"/>
            </a:scene3d>
          </p:grpSpPr>
          <p:sp>
            <p:nvSpPr>
              <p:cNvPr id="106" name="椭圆 105"/>
              <p:cNvSpPr/>
              <p:nvPr/>
            </p:nvSpPr>
            <p:spPr>
              <a:xfrm>
                <a:off x="2814405" y="2119805"/>
                <a:ext cx="409142" cy="40914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/>
              <p:nvPr/>
            </p:nvSpPr>
            <p:spPr>
              <a:xfrm>
                <a:off x="2984590" y="2289990"/>
                <a:ext cx="68772" cy="687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8" name="组合 107"/>
            <p:cNvGrpSpPr/>
            <p:nvPr/>
          </p:nvGrpSpPr>
          <p:grpSpPr>
            <a:xfrm>
              <a:off x="7477558" y="5241990"/>
              <a:ext cx="409142" cy="409142"/>
              <a:chOff x="2814405" y="2119805"/>
              <a:chExt cx="409142" cy="409142"/>
            </a:xfrm>
            <a:scene3d>
              <a:camera prst="isometricOffAxis1Top"/>
              <a:lightRig rig="threePt" dir="t"/>
            </a:scene3d>
          </p:grpSpPr>
          <p:sp>
            <p:nvSpPr>
              <p:cNvPr id="109" name="椭圆 108"/>
              <p:cNvSpPr/>
              <p:nvPr/>
            </p:nvSpPr>
            <p:spPr>
              <a:xfrm>
                <a:off x="2814405" y="2119805"/>
                <a:ext cx="409142" cy="40914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>
                <a:off x="2984590" y="2289990"/>
                <a:ext cx="68772" cy="687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0" name="矩形 99"/>
          <p:cNvSpPr/>
          <p:nvPr/>
        </p:nvSpPr>
        <p:spPr>
          <a:xfrm>
            <a:off x="2411629" y="3721100"/>
            <a:ext cx="2057400" cy="20574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 smtClean="0"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底层系统</a:t>
            </a:r>
            <a:endParaRPr lang="zh-CN" altLang="en-US" sz="3200" dirty="0"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2411629" y="3170766"/>
            <a:ext cx="2057400" cy="20574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 smtClean="0"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开发语言</a:t>
            </a:r>
            <a:endParaRPr lang="zh-CN" altLang="en-US" sz="3200" dirty="0"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2411629" y="2620433"/>
            <a:ext cx="2057400" cy="20574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 smtClean="0"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辅助技术</a:t>
            </a:r>
            <a:endParaRPr lang="zh-CN" altLang="en-US" sz="3200" dirty="0"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411629" y="2070100"/>
            <a:ext cx="2057400" cy="2057400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 smtClean="0"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核心技术</a:t>
            </a:r>
            <a:endParaRPr lang="zh-CN" altLang="en-US" sz="3200" dirty="0"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grpSp>
        <p:nvGrpSpPr>
          <p:cNvPr id="111" name="组合 110"/>
          <p:cNvGrpSpPr/>
          <p:nvPr/>
        </p:nvGrpSpPr>
        <p:grpSpPr>
          <a:xfrm>
            <a:off x="3955942" y="2755860"/>
            <a:ext cx="409143" cy="409142"/>
            <a:chOff x="972687" y="5316698"/>
            <a:chExt cx="409142" cy="409142"/>
          </a:xfrm>
        </p:grpSpPr>
        <p:sp>
          <p:nvSpPr>
            <p:cNvPr id="112" name="椭圆 111"/>
            <p:cNvSpPr/>
            <p:nvPr/>
          </p:nvSpPr>
          <p:spPr>
            <a:xfrm>
              <a:off x="1142872" y="5486883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972687" y="5316698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3955942" y="3321917"/>
            <a:ext cx="409143" cy="409142"/>
            <a:chOff x="972687" y="5316698"/>
            <a:chExt cx="409142" cy="409142"/>
          </a:xfrm>
        </p:grpSpPr>
        <p:sp>
          <p:nvSpPr>
            <p:cNvPr id="115" name="椭圆 114"/>
            <p:cNvSpPr/>
            <p:nvPr/>
          </p:nvSpPr>
          <p:spPr>
            <a:xfrm>
              <a:off x="1142872" y="5486883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972687" y="5316698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3955942" y="3887974"/>
            <a:ext cx="409143" cy="409142"/>
            <a:chOff x="972687" y="5316698"/>
            <a:chExt cx="409142" cy="409142"/>
          </a:xfrm>
        </p:grpSpPr>
        <p:sp>
          <p:nvSpPr>
            <p:cNvPr id="118" name="椭圆 117"/>
            <p:cNvSpPr/>
            <p:nvPr/>
          </p:nvSpPr>
          <p:spPr>
            <a:xfrm>
              <a:off x="1142872" y="5486883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972687" y="5316698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3955942" y="4454031"/>
            <a:ext cx="409143" cy="409142"/>
            <a:chOff x="972687" y="5316698"/>
            <a:chExt cx="409142" cy="409142"/>
          </a:xfrm>
        </p:grpSpPr>
        <p:sp>
          <p:nvSpPr>
            <p:cNvPr id="121" name="椭圆 120"/>
            <p:cNvSpPr/>
            <p:nvPr/>
          </p:nvSpPr>
          <p:spPr>
            <a:xfrm>
              <a:off x="1142872" y="5486883"/>
              <a:ext cx="68772" cy="687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972687" y="5316698"/>
              <a:ext cx="409142" cy="409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139065" y="2509837"/>
            <a:ext cx="6109835" cy="462190"/>
            <a:chOff x="4139066" y="2509837"/>
            <a:chExt cx="6109834" cy="462190"/>
          </a:xfrm>
        </p:grpSpPr>
        <p:grpSp>
          <p:nvGrpSpPr>
            <p:cNvPr id="12" name="组合 11"/>
            <p:cNvGrpSpPr/>
            <p:nvPr/>
          </p:nvGrpSpPr>
          <p:grpSpPr>
            <a:xfrm>
              <a:off x="4139066" y="2521857"/>
              <a:ext cx="3197905" cy="450170"/>
              <a:chOff x="5205866" y="2293257"/>
              <a:chExt cx="3197905" cy="450170"/>
            </a:xfrm>
          </p:grpSpPr>
          <p:cxnSp>
            <p:nvCxnSpPr>
              <p:cNvPr id="9" name="直接连接符 8"/>
              <p:cNvCxnSpPr/>
              <p:nvPr/>
            </p:nvCxnSpPr>
            <p:spPr>
              <a:xfrm flipV="1">
                <a:off x="5205866" y="2293484"/>
                <a:ext cx="682171" cy="449943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5892800" y="2293257"/>
                <a:ext cx="2510971" cy="0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任意多边形 123"/>
            <p:cNvSpPr/>
            <p:nvPr/>
          </p:nvSpPr>
          <p:spPr>
            <a:xfrm>
              <a:off x="5886451" y="2509837"/>
              <a:ext cx="4362449" cy="123825"/>
            </a:xfrm>
            <a:custGeom>
              <a:avLst/>
              <a:gdLst>
                <a:gd name="connsiteX0" fmla="*/ 20241 w 1476375"/>
                <a:gd name="connsiteY0" fmla="*/ 0 h 80962"/>
                <a:gd name="connsiteX1" fmla="*/ 1456135 w 1476375"/>
                <a:gd name="connsiteY1" fmla="*/ 0 h 80962"/>
                <a:gd name="connsiteX2" fmla="*/ 1476375 w 1476375"/>
                <a:gd name="connsiteY2" fmla="*/ 80962 h 80962"/>
                <a:gd name="connsiteX3" fmla="*/ 1387077 w 1476375"/>
                <a:gd name="connsiteY3" fmla="*/ 80962 h 80962"/>
                <a:gd name="connsiteX4" fmla="*/ 1375171 w 1476375"/>
                <a:gd name="connsiteY4" fmla="*/ 33338 h 80962"/>
                <a:gd name="connsiteX5" fmla="*/ 305990 w 1476375"/>
                <a:gd name="connsiteY5" fmla="*/ 33338 h 80962"/>
                <a:gd name="connsiteX6" fmla="*/ 294084 w 1476375"/>
                <a:gd name="connsiteY6" fmla="*/ 80962 h 80962"/>
                <a:gd name="connsiteX7" fmla="*/ 113837 w 1476375"/>
                <a:gd name="connsiteY7" fmla="*/ 80962 h 80962"/>
                <a:gd name="connsiteX8" fmla="*/ 101332 w 1476375"/>
                <a:gd name="connsiteY8" fmla="*/ 36241 h 80962"/>
                <a:gd name="connsiteX9" fmla="*/ 48684 w 1476375"/>
                <a:gd name="connsiteY9" fmla="*/ 36241 h 80962"/>
                <a:gd name="connsiteX10" fmla="*/ 36180 w 1476375"/>
                <a:gd name="connsiteY10" fmla="*/ 80962 h 80962"/>
                <a:gd name="connsiteX11" fmla="*/ 0 w 1476375"/>
                <a:gd name="connsiteY11" fmla="*/ 80962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6375" h="80962">
                  <a:moveTo>
                    <a:pt x="20241" y="0"/>
                  </a:moveTo>
                  <a:lnTo>
                    <a:pt x="1456135" y="0"/>
                  </a:lnTo>
                  <a:lnTo>
                    <a:pt x="1476375" y="80962"/>
                  </a:lnTo>
                  <a:lnTo>
                    <a:pt x="1387077" y="80962"/>
                  </a:lnTo>
                  <a:lnTo>
                    <a:pt x="1375171" y="33338"/>
                  </a:lnTo>
                  <a:lnTo>
                    <a:pt x="305990" y="33338"/>
                  </a:lnTo>
                  <a:lnTo>
                    <a:pt x="294084" y="80962"/>
                  </a:lnTo>
                  <a:lnTo>
                    <a:pt x="113837" y="80962"/>
                  </a:lnTo>
                  <a:lnTo>
                    <a:pt x="101332" y="36241"/>
                  </a:lnTo>
                  <a:lnTo>
                    <a:pt x="48684" y="36241"/>
                  </a:lnTo>
                  <a:lnTo>
                    <a:pt x="36180" y="80962"/>
                  </a:lnTo>
                  <a:lnTo>
                    <a:pt x="0" y="80962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39065" y="3073402"/>
            <a:ext cx="6109835" cy="457427"/>
            <a:chOff x="4139066" y="3073400"/>
            <a:chExt cx="6109834" cy="457427"/>
          </a:xfrm>
        </p:grpSpPr>
        <p:grpSp>
          <p:nvGrpSpPr>
            <p:cNvPr id="126" name="组合 125"/>
            <p:cNvGrpSpPr/>
            <p:nvPr/>
          </p:nvGrpSpPr>
          <p:grpSpPr>
            <a:xfrm>
              <a:off x="4139066" y="3080657"/>
              <a:ext cx="3197905" cy="450170"/>
              <a:chOff x="5205866" y="2293257"/>
              <a:chExt cx="3197905" cy="450170"/>
            </a:xfrm>
          </p:grpSpPr>
          <p:cxnSp>
            <p:nvCxnSpPr>
              <p:cNvPr id="128" name="直接连接符 127"/>
              <p:cNvCxnSpPr/>
              <p:nvPr/>
            </p:nvCxnSpPr>
            <p:spPr>
              <a:xfrm flipV="1">
                <a:off x="5205866" y="2293484"/>
                <a:ext cx="682171" cy="449943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接连接符 128"/>
              <p:cNvCxnSpPr/>
              <p:nvPr/>
            </p:nvCxnSpPr>
            <p:spPr>
              <a:xfrm>
                <a:off x="5892800" y="2293257"/>
                <a:ext cx="2510971" cy="0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7" name="任意多边形 126"/>
            <p:cNvSpPr/>
            <p:nvPr/>
          </p:nvSpPr>
          <p:spPr>
            <a:xfrm>
              <a:off x="5886451" y="3073400"/>
              <a:ext cx="4362449" cy="123825"/>
            </a:xfrm>
            <a:custGeom>
              <a:avLst/>
              <a:gdLst>
                <a:gd name="connsiteX0" fmla="*/ 20241 w 1476375"/>
                <a:gd name="connsiteY0" fmla="*/ 0 h 80962"/>
                <a:gd name="connsiteX1" fmla="*/ 1456135 w 1476375"/>
                <a:gd name="connsiteY1" fmla="*/ 0 h 80962"/>
                <a:gd name="connsiteX2" fmla="*/ 1476375 w 1476375"/>
                <a:gd name="connsiteY2" fmla="*/ 80962 h 80962"/>
                <a:gd name="connsiteX3" fmla="*/ 1387077 w 1476375"/>
                <a:gd name="connsiteY3" fmla="*/ 80962 h 80962"/>
                <a:gd name="connsiteX4" fmla="*/ 1375171 w 1476375"/>
                <a:gd name="connsiteY4" fmla="*/ 33338 h 80962"/>
                <a:gd name="connsiteX5" fmla="*/ 305990 w 1476375"/>
                <a:gd name="connsiteY5" fmla="*/ 33338 h 80962"/>
                <a:gd name="connsiteX6" fmla="*/ 294084 w 1476375"/>
                <a:gd name="connsiteY6" fmla="*/ 80962 h 80962"/>
                <a:gd name="connsiteX7" fmla="*/ 113837 w 1476375"/>
                <a:gd name="connsiteY7" fmla="*/ 80962 h 80962"/>
                <a:gd name="connsiteX8" fmla="*/ 101332 w 1476375"/>
                <a:gd name="connsiteY8" fmla="*/ 36241 h 80962"/>
                <a:gd name="connsiteX9" fmla="*/ 48684 w 1476375"/>
                <a:gd name="connsiteY9" fmla="*/ 36241 h 80962"/>
                <a:gd name="connsiteX10" fmla="*/ 36180 w 1476375"/>
                <a:gd name="connsiteY10" fmla="*/ 80962 h 80962"/>
                <a:gd name="connsiteX11" fmla="*/ 0 w 1476375"/>
                <a:gd name="connsiteY11" fmla="*/ 80962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6375" h="80962">
                  <a:moveTo>
                    <a:pt x="20241" y="0"/>
                  </a:moveTo>
                  <a:lnTo>
                    <a:pt x="1456135" y="0"/>
                  </a:lnTo>
                  <a:lnTo>
                    <a:pt x="1476375" y="80962"/>
                  </a:lnTo>
                  <a:lnTo>
                    <a:pt x="1387077" y="80962"/>
                  </a:lnTo>
                  <a:lnTo>
                    <a:pt x="1375171" y="33338"/>
                  </a:lnTo>
                  <a:lnTo>
                    <a:pt x="305990" y="33338"/>
                  </a:lnTo>
                  <a:lnTo>
                    <a:pt x="294084" y="80962"/>
                  </a:lnTo>
                  <a:lnTo>
                    <a:pt x="113837" y="80962"/>
                  </a:lnTo>
                  <a:lnTo>
                    <a:pt x="101332" y="36241"/>
                  </a:lnTo>
                  <a:lnTo>
                    <a:pt x="48684" y="36241"/>
                  </a:lnTo>
                  <a:lnTo>
                    <a:pt x="36180" y="80962"/>
                  </a:lnTo>
                  <a:lnTo>
                    <a:pt x="0" y="80962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139065" y="3635377"/>
            <a:ext cx="6109835" cy="457427"/>
            <a:chOff x="4139066" y="3635375"/>
            <a:chExt cx="6109834" cy="457427"/>
          </a:xfrm>
        </p:grpSpPr>
        <p:grpSp>
          <p:nvGrpSpPr>
            <p:cNvPr id="131" name="组合 130"/>
            <p:cNvGrpSpPr/>
            <p:nvPr/>
          </p:nvGrpSpPr>
          <p:grpSpPr>
            <a:xfrm>
              <a:off x="4139066" y="3642632"/>
              <a:ext cx="3197905" cy="450170"/>
              <a:chOff x="5205866" y="2293257"/>
              <a:chExt cx="3197905" cy="450170"/>
            </a:xfrm>
          </p:grpSpPr>
          <p:cxnSp>
            <p:nvCxnSpPr>
              <p:cNvPr id="133" name="直接连接符 132"/>
              <p:cNvCxnSpPr/>
              <p:nvPr/>
            </p:nvCxnSpPr>
            <p:spPr>
              <a:xfrm flipV="1">
                <a:off x="5205866" y="2293484"/>
                <a:ext cx="682171" cy="449943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/>
            </p:nvCxnSpPr>
            <p:spPr>
              <a:xfrm>
                <a:off x="5892800" y="2293257"/>
                <a:ext cx="2510971" cy="0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2" name="任意多边形 131"/>
            <p:cNvSpPr/>
            <p:nvPr/>
          </p:nvSpPr>
          <p:spPr>
            <a:xfrm>
              <a:off x="5886451" y="3635375"/>
              <a:ext cx="4362449" cy="123825"/>
            </a:xfrm>
            <a:custGeom>
              <a:avLst/>
              <a:gdLst>
                <a:gd name="connsiteX0" fmla="*/ 20241 w 1476375"/>
                <a:gd name="connsiteY0" fmla="*/ 0 h 80962"/>
                <a:gd name="connsiteX1" fmla="*/ 1456135 w 1476375"/>
                <a:gd name="connsiteY1" fmla="*/ 0 h 80962"/>
                <a:gd name="connsiteX2" fmla="*/ 1476375 w 1476375"/>
                <a:gd name="connsiteY2" fmla="*/ 80962 h 80962"/>
                <a:gd name="connsiteX3" fmla="*/ 1387077 w 1476375"/>
                <a:gd name="connsiteY3" fmla="*/ 80962 h 80962"/>
                <a:gd name="connsiteX4" fmla="*/ 1375171 w 1476375"/>
                <a:gd name="connsiteY4" fmla="*/ 33338 h 80962"/>
                <a:gd name="connsiteX5" fmla="*/ 305990 w 1476375"/>
                <a:gd name="connsiteY5" fmla="*/ 33338 h 80962"/>
                <a:gd name="connsiteX6" fmla="*/ 294084 w 1476375"/>
                <a:gd name="connsiteY6" fmla="*/ 80962 h 80962"/>
                <a:gd name="connsiteX7" fmla="*/ 113837 w 1476375"/>
                <a:gd name="connsiteY7" fmla="*/ 80962 h 80962"/>
                <a:gd name="connsiteX8" fmla="*/ 101332 w 1476375"/>
                <a:gd name="connsiteY8" fmla="*/ 36241 h 80962"/>
                <a:gd name="connsiteX9" fmla="*/ 48684 w 1476375"/>
                <a:gd name="connsiteY9" fmla="*/ 36241 h 80962"/>
                <a:gd name="connsiteX10" fmla="*/ 36180 w 1476375"/>
                <a:gd name="connsiteY10" fmla="*/ 80962 h 80962"/>
                <a:gd name="connsiteX11" fmla="*/ 0 w 1476375"/>
                <a:gd name="connsiteY11" fmla="*/ 80962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6375" h="80962">
                  <a:moveTo>
                    <a:pt x="20241" y="0"/>
                  </a:moveTo>
                  <a:lnTo>
                    <a:pt x="1456135" y="0"/>
                  </a:lnTo>
                  <a:lnTo>
                    <a:pt x="1476375" y="80962"/>
                  </a:lnTo>
                  <a:lnTo>
                    <a:pt x="1387077" y="80962"/>
                  </a:lnTo>
                  <a:lnTo>
                    <a:pt x="1375171" y="33338"/>
                  </a:lnTo>
                  <a:lnTo>
                    <a:pt x="305990" y="33338"/>
                  </a:lnTo>
                  <a:lnTo>
                    <a:pt x="294084" y="80962"/>
                  </a:lnTo>
                  <a:lnTo>
                    <a:pt x="113837" y="80962"/>
                  </a:lnTo>
                  <a:lnTo>
                    <a:pt x="101332" y="36241"/>
                  </a:lnTo>
                  <a:lnTo>
                    <a:pt x="48684" y="36241"/>
                  </a:lnTo>
                  <a:lnTo>
                    <a:pt x="36180" y="80962"/>
                  </a:lnTo>
                  <a:lnTo>
                    <a:pt x="0" y="80962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139065" y="4187827"/>
            <a:ext cx="6109835" cy="457427"/>
            <a:chOff x="4139066" y="4187825"/>
            <a:chExt cx="6109834" cy="457427"/>
          </a:xfrm>
        </p:grpSpPr>
        <p:grpSp>
          <p:nvGrpSpPr>
            <p:cNvPr id="136" name="组合 135"/>
            <p:cNvGrpSpPr/>
            <p:nvPr/>
          </p:nvGrpSpPr>
          <p:grpSpPr>
            <a:xfrm>
              <a:off x="4139066" y="4195082"/>
              <a:ext cx="3197905" cy="450170"/>
              <a:chOff x="5205866" y="2293257"/>
              <a:chExt cx="3197905" cy="450170"/>
            </a:xfrm>
          </p:grpSpPr>
          <p:cxnSp>
            <p:nvCxnSpPr>
              <p:cNvPr id="138" name="直接连接符 137"/>
              <p:cNvCxnSpPr/>
              <p:nvPr/>
            </p:nvCxnSpPr>
            <p:spPr>
              <a:xfrm flipV="1">
                <a:off x="5205866" y="2293484"/>
                <a:ext cx="682171" cy="449943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接连接符 138"/>
              <p:cNvCxnSpPr/>
              <p:nvPr/>
            </p:nvCxnSpPr>
            <p:spPr>
              <a:xfrm>
                <a:off x="5892800" y="2293257"/>
                <a:ext cx="2510971" cy="0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7" name="任意多边形 136"/>
            <p:cNvSpPr/>
            <p:nvPr/>
          </p:nvSpPr>
          <p:spPr>
            <a:xfrm>
              <a:off x="5886451" y="4187825"/>
              <a:ext cx="4362449" cy="123825"/>
            </a:xfrm>
            <a:custGeom>
              <a:avLst/>
              <a:gdLst>
                <a:gd name="connsiteX0" fmla="*/ 20241 w 1476375"/>
                <a:gd name="connsiteY0" fmla="*/ 0 h 80962"/>
                <a:gd name="connsiteX1" fmla="*/ 1456135 w 1476375"/>
                <a:gd name="connsiteY1" fmla="*/ 0 h 80962"/>
                <a:gd name="connsiteX2" fmla="*/ 1476375 w 1476375"/>
                <a:gd name="connsiteY2" fmla="*/ 80962 h 80962"/>
                <a:gd name="connsiteX3" fmla="*/ 1387077 w 1476375"/>
                <a:gd name="connsiteY3" fmla="*/ 80962 h 80962"/>
                <a:gd name="connsiteX4" fmla="*/ 1375171 w 1476375"/>
                <a:gd name="connsiteY4" fmla="*/ 33338 h 80962"/>
                <a:gd name="connsiteX5" fmla="*/ 305990 w 1476375"/>
                <a:gd name="connsiteY5" fmla="*/ 33338 h 80962"/>
                <a:gd name="connsiteX6" fmla="*/ 294084 w 1476375"/>
                <a:gd name="connsiteY6" fmla="*/ 80962 h 80962"/>
                <a:gd name="connsiteX7" fmla="*/ 113837 w 1476375"/>
                <a:gd name="connsiteY7" fmla="*/ 80962 h 80962"/>
                <a:gd name="connsiteX8" fmla="*/ 101332 w 1476375"/>
                <a:gd name="connsiteY8" fmla="*/ 36241 h 80962"/>
                <a:gd name="connsiteX9" fmla="*/ 48684 w 1476375"/>
                <a:gd name="connsiteY9" fmla="*/ 36241 h 80962"/>
                <a:gd name="connsiteX10" fmla="*/ 36180 w 1476375"/>
                <a:gd name="connsiteY10" fmla="*/ 80962 h 80962"/>
                <a:gd name="connsiteX11" fmla="*/ 0 w 1476375"/>
                <a:gd name="connsiteY11" fmla="*/ 80962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6375" h="80962">
                  <a:moveTo>
                    <a:pt x="20241" y="0"/>
                  </a:moveTo>
                  <a:lnTo>
                    <a:pt x="1456135" y="0"/>
                  </a:lnTo>
                  <a:lnTo>
                    <a:pt x="1476375" y="80962"/>
                  </a:lnTo>
                  <a:lnTo>
                    <a:pt x="1387077" y="80962"/>
                  </a:lnTo>
                  <a:lnTo>
                    <a:pt x="1375171" y="33338"/>
                  </a:lnTo>
                  <a:lnTo>
                    <a:pt x="305990" y="33338"/>
                  </a:lnTo>
                  <a:lnTo>
                    <a:pt x="294084" y="80962"/>
                  </a:lnTo>
                  <a:lnTo>
                    <a:pt x="113837" y="80962"/>
                  </a:lnTo>
                  <a:lnTo>
                    <a:pt x="101332" y="36241"/>
                  </a:lnTo>
                  <a:lnTo>
                    <a:pt x="48684" y="36241"/>
                  </a:lnTo>
                  <a:lnTo>
                    <a:pt x="36180" y="80962"/>
                  </a:lnTo>
                  <a:lnTo>
                    <a:pt x="0" y="80962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0" name="文本框 139"/>
          <p:cNvSpPr txBox="1"/>
          <p:nvPr/>
        </p:nvSpPr>
        <p:spPr>
          <a:xfrm flipH="1">
            <a:off x="7021298" y="2662239"/>
            <a:ext cx="33927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Canvas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WebGL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err="1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ThreeJs</a:t>
            </a:r>
            <a:endParaRPr lang="en-US" altLang="zh-CN" sz="14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1" name="文本框 140"/>
          <p:cNvSpPr txBox="1"/>
          <p:nvPr/>
        </p:nvSpPr>
        <p:spPr>
          <a:xfrm flipH="1">
            <a:off x="7021298" y="3195639"/>
            <a:ext cx="33927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React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Webpack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Eslint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Babel</a:t>
            </a:r>
          </a:p>
        </p:txBody>
      </p:sp>
      <p:sp>
        <p:nvSpPr>
          <p:cNvPr id="142" name="文本框 141"/>
          <p:cNvSpPr txBox="1"/>
          <p:nvPr/>
        </p:nvSpPr>
        <p:spPr>
          <a:xfrm flipH="1">
            <a:off x="7021298" y="3767139"/>
            <a:ext cx="33927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NodeJs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" name="文本框 142"/>
          <p:cNvSpPr txBox="1"/>
          <p:nvPr/>
        </p:nvSpPr>
        <p:spPr>
          <a:xfrm flipH="1">
            <a:off x="7006036" y="4357506"/>
            <a:ext cx="33927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Chrome</a:t>
            </a:r>
          </a:p>
        </p:txBody>
      </p:sp>
      <p:cxnSp>
        <p:nvCxnSpPr>
          <p:cNvPr id="123" name="直接连接符 122"/>
          <p:cNvCxnSpPr/>
          <p:nvPr/>
        </p:nvCxnSpPr>
        <p:spPr>
          <a:xfrm>
            <a:off x="908573" y="752162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占位符 118"/>
          <p:cNvSpPr txBox="1">
            <a:spLocks/>
          </p:cNvSpPr>
          <p:nvPr/>
        </p:nvSpPr>
        <p:spPr>
          <a:xfrm>
            <a:off x="791111" y="349359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2.1</a:t>
            </a:r>
            <a:r>
              <a:rPr lang="zh-CN" altLang="en-US" sz="2400" dirty="0" smtClean="0"/>
              <a:t> 运行环境</a:t>
            </a:r>
            <a:endParaRPr lang="zh-CN" altLang="en-US" sz="2400" dirty="0"/>
          </a:p>
        </p:txBody>
      </p:sp>
      <p:grpSp>
        <p:nvGrpSpPr>
          <p:cNvPr id="130" name="组合 129"/>
          <p:cNvGrpSpPr/>
          <p:nvPr/>
        </p:nvGrpSpPr>
        <p:grpSpPr>
          <a:xfrm flipV="1">
            <a:off x="295541" y="290511"/>
            <a:ext cx="537243" cy="537243"/>
            <a:chOff x="7758139" y="2808362"/>
            <a:chExt cx="1285965" cy="1285965"/>
          </a:xfrm>
        </p:grpSpPr>
        <p:sp>
          <p:nvSpPr>
            <p:cNvPr id="135" name="任意多边形 134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5" name="组合 144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146" name="圆角矩形 145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圆角矩形 146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圆角矩形 147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圆角矩形 148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圆角矩形 149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圆角矩形 150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圆角矩形 151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圆角矩形 152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圆角矩形 153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圆角矩形 158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圆角矩形 159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圆角矩形 160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圆角矩形 161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圆角矩形 162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圆角矩形 163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圆角矩形 164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圆角矩形 165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圆角矩形 166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圆角矩形 167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圆角矩形 168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圆角矩形 169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圆角矩形 170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圆角矩形 171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圆角矩形 172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1841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5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15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7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8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35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4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99" grpId="0" animBg="1"/>
      <p:bldP spid="98" grpId="0" animBg="1"/>
      <p:bldP spid="4" grpId="0" animBg="1"/>
      <p:bldP spid="140" grpId="0"/>
      <p:bldP spid="141" grpId="0"/>
      <p:bldP spid="142" grpId="0"/>
      <p:bldP spid="1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接连接符 27"/>
          <p:cNvCxnSpPr/>
          <p:nvPr/>
        </p:nvCxnSpPr>
        <p:spPr>
          <a:xfrm>
            <a:off x="908573" y="592508"/>
            <a:ext cx="2418929" cy="0"/>
          </a:xfrm>
          <a:prstGeom prst="line">
            <a:avLst/>
          </a:prstGeom>
          <a:ln w="38100">
            <a:solidFill>
              <a:srgbClr val="A199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占位符 118"/>
          <p:cNvSpPr txBox="1">
            <a:spLocks/>
          </p:cNvSpPr>
          <p:nvPr/>
        </p:nvSpPr>
        <p:spPr>
          <a:xfrm>
            <a:off x="791111" y="189705"/>
            <a:ext cx="2732644" cy="3498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 smtClean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 dirty="0">
                <a:gradFill flip="none" rotWithShape="1">
                  <a:gsLst>
                    <a:gs pos="8000">
                      <a:srgbClr val="FAFFFF"/>
                    </a:gs>
                    <a:gs pos="100000">
                      <a:srgbClr val="C3C4CB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2.2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React</a:t>
            </a:r>
            <a:endParaRPr lang="zh-CN" altLang="en-US" sz="2400" dirty="0"/>
          </a:p>
        </p:txBody>
      </p:sp>
      <p:grpSp>
        <p:nvGrpSpPr>
          <p:cNvPr id="30" name="组合 29"/>
          <p:cNvGrpSpPr/>
          <p:nvPr/>
        </p:nvGrpSpPr>
        <p:grpSpPr>
          <a:xfrm flipV="1">
            <a:off x="295541" y="130857"/>
            <a:ext cx="537243" cy="537243"/>
            <a:chOff x="7758139" y="2808362"/>
            <a:chExt cx="1285965" cy="1285965"/>
          </a:xfrm>
        </p:grpSpPr>
        <p:sp>
          <p:nvSpPr>
            <p:cNvPr id="31" name="任意多边形 30"/>
            <p:cNvSpPr/>
            <p:nvPr userDrawn="1"/>
          </p:nvSpPr>
          <p:spPr>
            <a:xfrm rot="20047423">
              <a:off x="7758139" y="2808362"/>
              <a:ext cx="1285965" cy="1285965"/>
            </a:xfrm>
            <a:custGeom>
              <a:avLst/>
              <a:gdLst>
                <a:gd name="connsiteX0" fmla="*/ 813009 w 1626018"/>
                <a:gd name="connsiteY0" fmla="*/ 0 h 1626018"/>
                <a:gd name="connsiteX1" fmla="*/ 1626018 w 1626018"/>
                <a:gd name="connsiteY1" fmla="*/ 813009 h 1626018"/>
                <a:gd name="connsiteX2" fmla="*/ 813009 w 1626018"/>
                <a:gd name="connsiteY2" fmla="*/ 1626018 h 1626018"/>
                <a:gd name="connsiteX3" fmla="*/ 0 w 1626018"/>
                <a:gd name="connsiteY3" fmla="*/ 813009 h 1626018"/>
                <a:gd name="connsiteX4" fmla="*/ 16518 w 1626018"/>
                <a:gd name="connsiteY4" fmla="*/ 649159 h 1626018"/>
                <a:gd name="connsiteX5" fmla="*/ 61099 w 1626018"/>
                <a:gd name="connsiteY5" fmla="*/ 505541 h 1626018"/>
                <a:gd name="connsiteX6" fmla="*/ 200468 w 1626018"/>
                <a:gd name="connsiteY6" fmla="*/ 575867 h 1626018"/>
                <a:gd name="connsiteX7" fmla="*/ 168041 w 1626018"/>
                <a:gd name="connsiteY7" fmla="*/ 680330 h 1626018"/>
                <a:gd name="connsiteX8" fmla="*/ 154666 w 1626018"/>
                <a:gd name="connsiteY8" fmla="*/ 813009 h 1626018"/>
                <a:gd name="connsiteX9" fmla="*/ 813009 w 1626018"/>
                <a:gd name="connsiteY9" fmla="*/ 1471352 h 1626018"/>
                <a:gd name="connsiteX10" fmla="*/ 1471352 w 1626018"/>
                <a:gd name="connsiteY10" fmla="*/ 813009 h 1626018"/>
                <a:gd name="connsiteX11" fmla="*/ 813009 w 1626018"/>
                <a:gd name="connsiteY11" fmla="*/ 154666 h 1626018"/>
                <a:gd name="connsiteX12" fmla="*/ 267101 w 1626018"/>
                <a:gd name="connsiteY12" fmla="*/ 444923 h 1626018"/>
                <a:gd name="connsiteX13" fmla="*/ 254892 w 1626018"/>
                <a:gd name="connsiteY13" fmla="*/ 467416 h 1626018"/>
                <a:gd name="connsiteX14" fmla="*/ 117369 w 1626018"/>
                <a:gd name="connsiteY14" fmla="*/ 398022 h 1626018"/>
                <a:gd name="connsiteX15" fmla="*/ 138849 w 1626018"/>
                <a:gd name="connsiteY15" fmla="*/ 358448 h 1626018"/>
                <a:gd name="connsiteX16" fmla="*/ 813009 w 1626018"/>
                <a:gd name="connsiteY16" fmla="*/ 0 h 162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6018" h="1626018">
                  <a:moveTo>
                    <a:pt x="813009" y="0"/>
                  </a:moveTo>
                  <a:cubicBezTo>
                    <a:pt x="1262022" y="0"/>
                    <a:pt x="1626018" y="363997"/>
                    <a:pt x="1626018" y="813009"/>
                  </a:cubicBezTo>
                  <a:cubicBezTo>
                    <a:pt x="1626018" y="1262022"/>
                    <a:pt x="1262022" y="1626018"/>
                    <a:pt x="813009" y="1626018"/>
                  </a:cubicBezTo>
                  <a:cubicBezTo>
                    <a:pt x="363997" y="1626018"/>
                    <a:pt x="0" y="1262022"/>
                    <a:pt x="0" y="813009"/>
                  </a:cubicBezTo>
                  <a:cubicBezTo>
                    <a:pt x="0" y="756883"/>
                    <a:pt x="5688" y="702084"/>
                    <a:pt x="16518" y="649159"/>
                  </a:cubicBezTo>
                  <a:lnTo>
                    <a:pt x="61099" y="505541"/>
                  </a:lnTo>
                  <a:lnTo>
                    <a:pt x="200468" y="575867"/>
                  </a:lnTo>
                  <a:lnTo>
                    <a:pt x="168041" y="680330"/>
                  </a:lnTo>
                  <a:cubicBezTo>
                    <a:pt x="159271" y="723187"/>
                    <a:pt x="154666" y="767560"/>
                    <a:pt x="154666" y="813009"/>
                  </a:cubicBezTo>
                  <a:cubicBezTo>
                    <a:pt x="154666" y="1176602"/>
                    <a:pt x="449417" y="1471352"/>
                    <a:pt x="813009" y="1471352"/>
                  </a:cubicBezTo>
                  <a:cubicBezTo>
                    <a:pt x="1176602" y="1471352"/>
                    <a:pt x="1471352" y="1176602"/>
                    <a:pt x="1471352" y="813009"/>
                  </a:cubicBezTo>
                  <a:cubicBezTo>
                    <a:pt x="1471352" y="449417"/>
                    <a:pt x="1176602" y="154666"/>
                    <a:pt x="813009" y="154666"/>
                  </a:cubicBezTo>
                  <a:cubicBezTo>
                    <a:pt x="585764" y="154666"/>
                    <a:pt x="385410" y="269803"/>
                    <a:pt x="267101" y="444923"/>
                  </a:cubicBezTo>
                  <a:lnTo>
                    <a:pt x="254892" y="467416"/>
                  </a:lnTo>
                  <a:lnTo>
                    <a:pt x="117369" y="398022"/>
                  </a:lnTo>
                  <a:lnTo>
                    <a:pt x="138849" y="358448"/>
                  </a:lnTo>
                  <a:cubicBezTo>
                    <a:pt x="284953" y="142186"/>
                    <a:pt x="532376" y="0"/>
                    <a:pt x="813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 userDrawn="1"/>
          </p:nvSpPr>
          <p:spPr>
            <a:xfrm>
              <a:off x="8084044" y="3134266"/>
              <a:ext cx="634158" cy="63415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3" name="组合 32"/>
            <p:cNvGrpSpPr/>
            <p:nvPr userDrawn="1"/>
          </p:nvGrpSpPr>
          <p:grpSpPr>
            <a:xfrm>
              <a:off x="7904995" y="2955216"/>
              <a:ext cx="992256" cy="992256"/>
              <a:chOff x="813435" y="4187372"/>
              <a:chExt cx="1292678" cy="1292678"/>
            </a:xfrm>
            <a:noFill/>
          </p:grpSpPr>
          <p:sp>
            <p:nvSpPr>
              <p:cNvPr id="34" name="圆角矩形 33"/>
              <p:cNvSpPr/>
              <p:nvPr/>
            </p:nvSpPr>
            <p:spPr>
              <a:xfrm rot="-5400000">
                <a:off x="8781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圆角矩形 34"/>
              <p:cNvSpPr/>
              <p:nvPr/>
            </p:nvSpPr>
            <p:spPr>
              <a:xfrm rot="-4500000">
                <a:off x="897155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圆角矩形 35"/>
              <p:cNvSpPr/>
              <p:nvPr/>
            </p:nvSpPr>
            <p:spPr>
              <a:xfrm rot="-3600000">
                <a:off x="95297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 rot="-2700000">
                <a:off x="1041783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圆角矩形 37"/>
              <p:cNvSpPr/>
              <p:nvPr/>
            </p:nvSpPr>
            <p:spPr>
              <a:xfrm rot="-1800000">
                <a:off x="11575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圆角矩形 38"/>
              <p:cNvSpPr/>
              <p:nvPr/>
            </p:nvSpPr>
            <p:spPr>
              <a:xfrm rot="-900000">
                <a:off x="1292286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圆角矩形 39"/>
              <p:cNvSpPr/>
              <p:nvPr/>
            </p:nvSpPr>
            <p:spPr>
              <a:xfrm>
                <a:off x="1436914" y="41873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圆角矩形 40"/>
              <p:cNvSpPr/>
              <p:nvPr/>
            </p:nvSpPr>
            <p:spPr>
              <a:xfrm rot="900000">
                <a:off x="1581542" y="420641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圆角矩形 41"/>
              <p:cNvSpPr/>
              <p:nvPr/>
            </p:nvSpPr>
            <p:spPr>
              <a:xfrm rot="1800000">
                <a:off x="1716314" y="426223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圆角矩形 42"/>
              <p:cNvSpPr/>
              <p:nvPr/>
            </p:nvSpPr>
            <p:spPr>
              <a:xfrm rot="2700000">
                <a:off x="1832045" y="435104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圆角矩形 43"/>
              <p:cNvSpPr/>
              <p:nvPr/>
            </p:nvSpPr>
            <p:spPr>
              <a:xfrm rot="3600000">
                <a:off x="1920849" y="44667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圆角矩形 44"/>
              <p:cNvSpPr/>
              <p:nvPr/>
            </p:nvSpPr>
            <p:spPr>
              <a:xfrm rot="4500000">
                <a:off x="1976673" y="4601544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圆角矩形 45"/>
              <p:cNvSpPr/>
              <p:nvPr/>
            </p:nvSpPr>
            <p:spPr>
              <a:xfrm rot="5400000">
                <a:off x="1995714" y="47461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圆角矩形 46"/>
              <p:cNvSpPr/>
              <p:nvPr/>
            </p:nvSpPr>
            <p:spPr>
              <a:xfrm rot="6300000">
                <a:off x="1976673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圆角矩形 47"/>
              <p:cNvSpPr/>
              <p:nvPr/>
            </p:nvSpPr>
            <p:spPr>
              <a:xfrm rot="7200000">
                <a:off x="192084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圆角矩形 48"/>
              <p:cNvSpPr/>
              <p:nvPr/>
            </p:nvSpPr>
            <p:spPr>
              <a:xfrm rot="8100000">
                <a:off x="1832045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圆角矩形 49"/>
              <p:cNvSpPr/>
              <p:nvPr/>
            </p:nvSpPr>
            <p:spPr>
              <a:xfrm rot="9000000">
                <a:off x="17163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圆角矩形 50"/>
              <p:cNvSpPr/>
              <p:nvPr/>
            </p:nvSpPr>
            <p:spPr>
              <a:xfrm rot="9900000">
                <a:off x="1581542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圆角矩形 51"/>
              <p:cNvSpPr/>
              <p:nvPr/>
            </p:nvSpPr>
            <p:spPr>
              <a:xfrm rot="10800000">
                <a:off x="1436914" y="53049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圆角矩形 52"/>
              <p:cNvSpPr/>
              <p:nvPr/>
            </p:nvSpPr>
            <p:spPr>
              <a:xfrm rot="11700000">
                <a:off x="1292286" y="5285931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圆角矩形 53"/>
              <p:cNvSpPr/>
              <p:nvPr/>
            </p:nvSpPr>
            <p:spPr>
              <a:xfrm rot="12600000">
                <a:off x="1157514" y="5230107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13500000">
                <a:off x="1041783" y="5141303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圆角矩形 55"/>
              <p:cNvSpPr/>
              <p:nvPr/>
            </p:nvSpPr>
            <p:spPr>
              <a:xfrm rot="14400000">
                <a:off x="952979" y="5025572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圆角矩形 56"/>
              <p:cNvSpPr/>
              <p:nvPr/>
            </p:nvSpPr>
            <p:spPr>
              <a:xfrm rot="15300000">
                <a:off x="897155" y="4890800"/>
                <a:ext cx="45719" cy="175078"/>
              </a:xfrm>
              <a:prstGeom prst="roundRect">
                <a:avLst>
                  <a:gd name="adj" fmla="val 35808"/>
                </a:avLst>
              </a:prstGeom>
              <a:grpFill/>
              <a:ln>
                <a:solidFill>
                  <a:schemeClr val="bg1">
                    <a:alpha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91111" y="1135394"/>
            <a:ext cx="5186590" cy="1443601"/>
          </a:xfrm>
          <a:prstGeom prst="rect">
            <a:avLst/>
          </a:prstGeom>
        </p:spPr>
      </p:pic>
      <p:sp>
        <p:nvSpPr>
          <p:cNvPr id="58" name="TextBox 15"/>
          <p:cNvSpPr txBox="1"/>
          <p:nvPr/>
        </p:nvSpPr>
        <p:spPr>
          <a:xfrm>
            <a:off x="923086" y="2862786"/>
            <a:ext cx="10278314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本项目采用</a:t>
            </a:r>
            <a:r>
              <a:rPr lang="en-US" altLang="zh-CN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来作为</a:t>
            </a:r>
            <a:r>
              <a:rPr lang="zh-CN" altLang="en-US" sz="28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项目基础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，为核心的粒子系统提供一个基础的展示模块。</a:t>
            </a:r>
            <a:endParaRPr lang="zh-CN" altLang="en-US" sz="28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59" name="TextBox 15"/>
          <p:cNvSpPr txBox="1"/>
          <p:nvPr/>
        </p:nvSpPr>
        <p:spPr>
          <a:xfrm>
            <a:off x="923086" y="4020093"/>
            <a:ext cx="10278314" cy="18158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   </a:t>
            </a:r>
            <a:r>
              <a:rPr lang="en-US" altLang="zh-CN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起源于</a:t>
            </a:r>
            <a:r>
              <a:rPr lang="en-US" altLang="zh-CN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Facebook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的内部项目，因其独特的状态机组件化的设计思想，性能出众却代码逻辑简洁清晰而受到开发人员的青睐，作为一个</a:t>
            </a:r>
            <a:r>
              <a:rPr lang="zh-CN" altLang="en-US" sz="28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标准的前端</a:t>
            </a:r>
            <a:r>
              <a:rPr lang="en-US" altLang="zh-CN" sz="2800" dirty="0" smtClean="0">
                <a:solidFill>
                  <a:srgbClr val="C00000"/>
                </a:solidFill>
                <a:latin typeface="STKaiti" charset="-122"/>
                <a:ea typeface="STKaiti" charset="-122"/>
                <a:cs typeface="STKaiti" charset="-122"/>
              </a:rPr>
              <a:t>MVVM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框架，</a:t>
            </a:r>
            <a:r>
              <a:rPr lang="en-US" altLang="zh-CN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在单页面网站（</a:t>
            </a:r>
            <a:r>
              <a:rPr lang="zh-CN" altLang="en-US" sz="24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如：知乎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）、</a:t>
            </a:r>
            <a:r>
              <a:rPr lang="en-US" altLang="zh-CN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Web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App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等方面</a:t>
            </a:r>
            <a:r>
              <a:rPr lang="zh-CN" altLang="en-US" sz="2800" dirty="0" smtClean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得到应用。</a:t>
            </a:r>
            <a:endParaRPr lang="zh-CN" altLang="en-US" sz="28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995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5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0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6506</TotalTime>
  <Words>1256</Words>
  <Application>Microsoft Macintosh PowerPoint</Application>
  <PresentationFormat>宽屏</PresentationFormat>
  <Paragraphs>107</Paragraphs>
  <Slides>20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3" baseType="lpstr">
      <vt:lpstr>apple-system;BlinkMacSystemFont</vt:lpstr>
      <vt:lpstr>Calibri</vt:lpstr>
      <vt:lpstr>Calibri Light</vt:lpstr>
      <vt:lpstr>STKaiti</vt:lpstr>
      <vt:lpstr>Wingdings</vt:lpstr>
      <vt:lpstr>方正大黑简体</vt:lpstr>
      <vt:lpstr>方正综艺简体</vt:lpstr>
      <vt:lpstr>汉仪菱心体简</vt:lpstr>
      <vt:lpstr>华文黑体</vt:lpstr>
      <vt:lpstr>宋体</vt:lpstr>
      <vt:lpstr>微软雅黑</vt:lpstr>
      <vt:lpstr>Arial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www.1ppt.com</dc:title>
  <dc:creator>www.1ppt.com</dc:creator>
  <cp:keywords>www.1ppt.com</cp:keywords>
  <cp:lastModifiedBy>Microsoft Office 用户</cp:lastModifiedBy>
  <cp:revision>203</cp:revision>
  <dcterms:created xsi:type="dcterms:W3CDTF">2014-10-10T13:52:16Z</dcterms:created>
  <dcterms:modified xsi:type="dcterms:W3CDTF">2017-06-15T02:22:32Z</dcterms:modified>
</cp:coreProperties>
</file>